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532" r:id="rId2"/>
    <p:sldId id="458" r:id="rId3"/>
    <p:sldId id="462" r:id="rId4"/>
    <p:sldId id="474" r:id="rId5"/>
    <p:sldId id="476" r:id="rId6"/>
    <p:sldId id="475" r:id="rId7"/>
    <p:sldId id="534" r:id="rId8"/>
    <p:sldId id="535" r:id="rId9"/>
    <p:sldId id="542" r:id="rId10"/>
    <p:sldId id="531" r:id="rId11"/>
    <p:sldId id="477" r:id="rId12"/>
    <p:sldId id="478" r:id="rId13"/>
    <p:sldId id="479" r:id="rId14"/>
    <p:sldId id="480" r:id="rId15"/>
    <p:sldId id="536" r:id="rId16"/>
    <p:sldId id="537" r:id="rId17"/>
    <p:sldId id="538" r:id="rId18"/>
    <p:sldId id="539" r:id="rId19"/>
    <p:sldId id="540" r:id="rId20"/>
    <p:sldId id="541" r:id="rId21"/>
    <p:sldId id="533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a Katherin Linares Rueda" initials="PKLR" lastIdx="1" clrIdx="0">
    <p:extLst>
      <p:ext uri="{19B8F6BF-5375-455C-9EA6-DF929625EA0E}">
        <p15:presenceInfo xmlns:p15="http://schemas.microsoft.com/office/powerpoint/2012/main" userId="S-1-5-21-140906328-1394433131-31540385-39396" providerId="AD"/>
      </p:ext>
    </p:extLst>
  </p:cmAuthor>
  <p:cmAuthor id="2" name="Angie Paola Cuellar Olano" initials="APCO" lastIdx="1" clrIdx="1">
    <p:extLst>
      <p:ext uri="{19B8F6BF-5375-455C-9EA6-DF929625EA0E}">
        <p15:presenceInfo xmlns:p15="http://schemas.microsoft.com/office/powerpoint/2012/main" userId="S::e-acuellar@procuraduria.gov.co::6e403461-2981-4ec0-b38c-513096e71c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060"/>
    <a:srgbClr val="F6A20A"/>
    <a:srgbClr val="DE0000"/>
    <a:srgbClr val="D072A1"/>
    <a:srgbClr val="CC0066"/>
    <a:srgbClr val="FF0066"/>
    <a:srgbClr val="FB7B11"/>
    <a:srgbClr val="FC9642"/>
    <a:srgbClr val="FC8D32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92" autoAdjust="0"/>
    <p:restoredTop sz="94485" autoAdjust="0"/>
  </p:normalViewPr>
  <p:slideViewPr>
    <p:cSldViewPr snapToGrid="0" showGuides="1">
      <p:cViewPr varScale="1">
        <p:scale>
          <a:sx n="110" d="100"/>
          <a:sy n="110" d="100"/>
        </p:scale>
        <p:origin x="9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-acuellar\AppData\Local\Microsoft\Windows\INetCache\Content.Outlook\8YSF81W3\Informe_Inhabilitad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-acuellar\Documents\INHABILITADOS\Copia%20de%20Informe_Inhabilitado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-acuellar\Documents\INHABILITADOS\Copia%20de%20Informe_Inhabilitado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-acuellar\Documents\INHABILITADOS\Copia%20de%20Informe_Inhabilitado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-acuellar\Documents\INHABILITADOS\Copia%20de%20Informe_Inhabilitado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-acuellar\Documents\INHABILITADOS\Copia%20de%20Informe_Inhabilitado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-acuellar\AppData\Local\Microsoft\Windows\INetCache\Content.Outlook\8YSF81W3\Inhabilitados%20(00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-acuellar\Documents\Copia%20de%20Inhabilitados%20(00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-acuellar\AppData\Local\Microsoft\Windows\INetCache\Content.Outlook\8YSF81W3\Informe_Inhabilitad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-acuellar\Documents\INHABILITADOS\Copia%20de%20Informe_Inhabilitad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-acuellar\AppData\Local\Microsoft\Windows\INetCache\Content.Outlook\8YSF81W3\Copia%20de%20Inhabilitados%20(002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-acuellar\AppData\Local\Microsoft\Windows\INetCache\Content.Outlook\8YSF81W3\Informe_Inhabilitado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-acuellar\AppData\Local\Microsoft\Windows\INetCache\Content.Outlook\8YSF81W3\Copia%20de%20Inhabilitados%20(002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-acuellar\AppData\Local\Microsoft\Windows\INetCache\Content.Outlook\8YSF81W3\Copia%20de%20Inhabilitados%20(002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600" dirty="0"/>
              <a:t>Número Candidatos inhabilitados / porcentaje inhabilitados por corporación</a:t>
            </a:r>
            <a:endParaRPr lang="es-CO" sz="1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258312511736411E-2"/>
          <c:y val="0.21837720985061213"/>
          <c:w val="0.9635396405927249"/>
          <c:h val="0.7816227901493878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E8-4882-BE1D-88CDEB53B6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E8-4882-BE1D-88CDEB53B6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E8-4882-BE1D-88CDEB53B6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5E8-4882-BE1D-88CDEB53B62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5E8-4882-BE1D-88CDEB53B62E}"/>
              </c:ext>
            </c:extLst>
          </c:dPt>
          <c:dLbls>
            <c:dLbl>
              <c:idx val="0"/>
              <c:layout>
                <c:manualLayout>
                  <c:x val="8.4616481778889585E-2"/>
                  <c:y val="8.302026272651344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5E8-4882-BE1D-88CDEB53B6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778229015686437E-2"/>
                  <c:y val="-9.9989519998763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5E8-4882-BE1D-88CDEB53B6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6301974920232095E-2"/>
                  <c:y val="-6.63563552016660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5E8-4882-BE1D-88CDEB53B6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488729960827871E-2"/>
                  <c:y val="-5.178199664299560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5E8-4882-BE1D-88CDEB53B6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Hoja2!$D$5:$D$9</c:f>
              <c:strCache>
                <c:ptCount val="5"/>
                <c:pt idx="0">
                  <c:v>Alcalde</c:v>
                </c:pt>
                <c:pt idx="1">
                  <c:v>Concejal</c:v>
                </c:pt>
                <c:pt idx="2">
                  <c:v>Diputado</c:v>
                </c:pt>
                <c:pt idx="3">
                  <c:v>Edil</c:v>
                </c:pt>
                <c:pt idx="4">
                  <c:v>Edil-JAL</c:v>
                </c:pt>
              </c:strCache>
            </c:strRef>
          </c:cat>
          <c:val>
            <c:numRef>
              <c:f>Hoja2!$E$5:$E$9</c:f>
              <c:numCache>
                <c:formatCode>General</c:formatCode>
                <c:ptCount val="5"/>
                <c:pt idx="0">
                  <c:v>20</c:v>
                </c:pt>
                <c:pt idx="1">
                  <c:v>602</c:v>
                </c:pt>
                <c:pt idx="2">
                  <c:v>11</c:v>
                </c:pt>
                <c:pt idx="3">
                  <c:v>15</c:v>
                </c:pt>
                <c:pt idx="4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5E8-4882-BE1D-88CDEB53B62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Hoja4!$H$4:$H$18</c:f>
              <c:strCache>
                <c:ptCount val="15"/>
                <c:pt idx="0">
                  <c:v>Buenas Acciones... Grandes Resultados Unidos Si Avanzamos</c:v>
                </c:pt>
                <c:pt idx="1">
                  <c:v>Colombia Humana - Unión Patriótica</c:v>
                </c:pt>
                <c:pt idx="2">
                  <c:v>Duitama Florece</c:v>
                </c:pt>
                <c:pt idx="3">
                  <c:v>Movimiento Autoridades Indigenas De Colombia - AICO</c:v>
                </c:pt>
                <c:pt idx="4">
                  <c:v>Movimiento Por La Unidad De San Rafael</c:v>
                </c:pt>
                <c:pt idx="5">
                  <c:v>Partido ADA</c:v>
                </c:pt>
                <c:pt idx="6">
                  <c:v>Partido Alianza Social Independiente - ASI</c:v>
                </c:pt>
                <c:pt idx="7">
                  <c:v>Partido Cambio Radical</c:v>
                </c:pt>
                <c:pt idx="8">
                  <c:v>Partido Centro Democratico</c:v>
                </c:pt>
                <c:pt idx="9">
                  <c:v>Partido Colombia Justa Libres</c:v>
                </c:pt>
                <c:pt idx="10">
                  <c:v>Partido Colombia Renaciente</c:v>
                </c:pt>
                <c:pt idx="11">
                  <c:v>Partido Conservador Colombiano</c:v>
                </c:pt>
                <c:pt idx="12">
                  <c:v>Partido De Reivindicación Énica "PRE"</c:v>
                </c:pt>
                <c:pt idx="13">
                  <c:v>Partido Liberal Colombiano</c:v>
                </c:pt>
                <c:pt idx="14">
                  <c:v>Partido Social De Unidad Nacional  Partido De La U</c:v>
                </c:pt>
              </c:strCache>
            </c:strRef>
          </c:cat>
          <c:val>
            <c:numRef>
              <c:f>Hoja4!$I$4:$I$18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43-4990-9530-0F8BDF15F4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81810072"/>
        <c:axId val="581811248"/>
      </c:barChart>
      <c:catAx>
        <c:axId val="5818100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/>
                  <a:t>Partidos</a:t>
                </a:r>
                <a:r>
                  <a:rPr lang="es-MX" baseline="0" dirty="0"/>
                  <a:t> políticos</a:t>
                </a:r>
                <a:endParaRPr lang="es-CO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81811248"/>
        <c:crosses val="autoZero"/>
        <c:auto val="1"/>
        <c:lblAlgn val="ctr"/>
        <c:lblOffset val="100"/>
        <c:noMultiLvlLbl val="0"/>
      </c:catAx>
      <c:valAx>
        <c:axId val="581811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# Candidatos</a:t>
                </a:r>
                <a:r>
                  <a:rPr lang="es-CO" baseline="0" dirty="0"/>
                  <a:t> alcaldía</a:t>
                </a:r>
                <a:endParaRPr lang="es-CO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81810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Hoja4!$N$4:$N$25</c:f>
              <c:strCache>
                <c:ptCount val="22"/>
                <c:pt idx="0">
                  <c:v>Partido Conservador Colombiano</c:v>
                </c:pt>
                <c:pt idx="1">
                  <c:v>Movimiento Autoridades Indigenas De Colombia - AICO</c:v>
                </c:pt>
                <c:pt idx="2">
                  <c:v>Partido Colombia Renaciente</c:v>
                </c:pt>
                <c:pt idx="3">
                  <c:v>Partido Cambio Radical</c:v>
                </c:pt>
                <c:pt idx="4">
                  <c:v>Partido Social De Unidad Nacional  Partido De La U</c:v>
                </c:pt>
                <c:pt idx="5">
                  <c:v>Movimiento Alternativo Indigena Y Social - MAIS</c:v>
                </c:pt>
                <c:pt idx="6">
                  <c:v>Partido ADA</c:v>
                </c:pt>
                <c:pt idx="7">
                  <c:v>Partido Liberal Colombiano</c:v>
                </c:pt>
                <c:pt idx="8">
                  <c:v>Partido Alianza Social Independiente - ASI</c:v>
                </c:pt>
                <c:pt idx="9">
                  <c:v>Partido De Reivindicación Énica "PRE"</c:v>
                </c:pt>
                <c:pt idx="10">
                  <c:v>Partido Alianza Verde</c:v>
                </c:pt>
                <c:pt idx="11">
                  <c:v>Partido Colombia Justa Libres</c:v>
                </c:pt>
                <c:pt idx="12">
                  <c:v>Colombia Humana - Unión Patriótica</c:v>
                </c:pt>
                <c:pt idx="13">
                  <c:v>Partido Centro Democratico</c:v>
                </c:pt>
                <c:pt idx="14">
                  <c:v>Partido Polo Democratico Alternativo</c:v>
                </c:pt>
                <c:pt idx="15">
                  <c:v>Partido Conservador - Partido Politico MIRA</c:v>
                </c:pt>
                <c:pt idx="16">
                  <c:v>Partido Fuerza Alternativa Revolucionaria Del Comun - FARC</c:v>
                </c:pt>
                <c:pt idx="17">
                  <c:v>"Liga" Liga De Gobernantes Anticorrupcion</c:v>
                </c:pt>
                <c:pt idx="18">
                  <c:v>Construyendo Confianza</c:v>
                </c:pt>
                <c:pt idx="19">
                  <c:v>Lerida Avanza Firme Con Garcia</c:v>
                </c:pt>
                <c:pt idx="20">
                  <c:v>Partido Politico Mira Y G.S.C. Colombia Justa Libres</c:v>
                </c:pt>
                <c:pt idx="21">
                  <c:v>Otros partidos políticos</c:v>
                </c:pt>
              </c:strCache>
            </c:strRef>
          </c:cat>
          <c:val>
            <c:numRef>
              <c:f>Hoja4!$O$4:$O$25</c:f>
              <c:numCache>
                <c:formatCode>General</c:formatCode>
                <c:ptCount val="22"/>
                <c:pt idx="0">
                  <c:v>97</c:v>
                </c:pt>
                <c:pt idx="1">
                  <c:v>61</c:v>
                </c:pt>
                <c:pt idx="2">
                  <c:v>56</c:v>
                </c:pt>
                <c:pt idx="3">
                  <c:v>52</c:v>
                </c:pt>
                <c:pt idx="4">
                  <c:v>51</c:v>
                </c:pt>
                <c:pt idx="5">
                  <c:v>42</c:v>
                </c:pt>
                <c:pt idx="6">
                  <c:v>41</c:v>
                </c:pt>
                <c:pt idx="7">
                  <c:v>31</c:v>
                </c:pt>
                <c:pt idx="8">
                  <c:v>30</c:v>
                </c:pt>
                <c:pt idx="9">
                  <c:v>25</c:v>
                </c:pt>
                <c:pt idx="10">
                  <c:v>19</c:v>
                </c:pt>
                <c:pt idx="11">
                  <c:v>18</c:v>
                </c:pt>
                <c:pt idx="12">
                  <c:v>14</c:v>
                </c:pt>
                <c:pt idx="13">
                  <c:v>10</c:v>
                </c:pt>
                <c:pt idx="14">
                  <c:v>4</c:v>
                </c:pt>
                <c:pt idx="15">
                  <c:v>3</c:v>
                </c:pt>
                <c:pt idx="16">
                  <c:v>3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CF-4729-90AA-F937A00B09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81806152"/>
        <c:axId val="581812424"/>
      </c:barChart>
      <c:catAx>
        <c:axId val="581806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/>
                  <a:t>Partidos</a:t>
                </a:r>
                <a:r>
                  <a:rPr lang="es-MX" baseline="0" dirty="0"/>
                  <a:t> políticos</a:t>
                </a:r>
                <a:endParaRPr lang="es-CO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81812424"/>
        <c:crosses val="autoZero"/>
        <c:auto val="1"/>
        <c:lblAlgn val="ctr"/>
        <c:lblOffset val="100"/>
        <c:noMultiLvlLbl val="0"/>
      </c:catAx>
      <c:valAx>
        <c:axId val="581812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# Candidatos concejo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81806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Hoja4!$Q$4:$Q$12</c:f>
              <c:strCache>
                <c:ptCount val="9"/>
                <c:pt idx="0">
                  <c:v>Colombia Humana - Unión Patriótica</c:v>
                </c:pt>
                <c:pt idx="1">
                  <c:v>Movimiento Autoridades Indigenas De Colombia - AICO</c:v>
                </c:pt>
                <c:pt idx="2">
                  <c:v>Partido ADA</c:v>
                </c:pt>
                <c:pt idx="3">
                  <c:v>Partido Alianza Social Independiente - ASI</c:v>
                </c:pt>
                <c:pt idx="4">
                  <c:v>Partido Colombia Renaciente</c:v>
                </c:pt>
                <c:pt idx="5">
                  <c:v>Partido Conservador - Partido Politico MIRA</c:v>
                </c:pt>
                <c:pt idx="6">
                  <c:v>Partido Conservador Colombiano</c:v>
                </c:pt>
                <c:pt idx="7">
                  <c:v>Partido Fuerza Alternativa Revolucionaria Del Comun - FARC</c:v>
                </c:pt>
                <c:pt idx="8">
                  <c:v>Partido Social De Unidad Nacional  Partido De La U</c:v>
                </c:pt>
              </c:strCache>
            </c:strRef>
          </c:cat>
          <c:val>
            <c:numRef>
              <c:f>Hoja4!$R$4:$R$12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89-4FF0-ACE3-0A2A353E4A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81804976"/>
        <c:axId val="581807328"/>
      </c:barChart>
      <c:catAx>
        <c:axId val="5818049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/>
                  <a:t>Partidos</a:t>
                </a:r>
                <a:r>
                  <a:rPr lang="es-MX" baseline="0" dirty="0"/>
                  <a:t> políticos</a:t>
                </a:r>
                <a:endParaRPr lang="es-CO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81807328"/>
        <c:crosses val="autoZero"/>
        <c:auto val="1"/>
        <c:lblAlgn val="ctr"/>
        <c:lblOffset val="100"/>
        <c:noMultiLvlLbl val="0"/>
      </c:catAx>
      <c:valAx>
        <c:axId val="581807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# Candidatos diputado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8180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Hoja4!$T$4:$T$11</c:f>
              <c:strCache>
                <c:ptCount val="8"/>
                <c:pt idx="0">
                  <c:v>Colombia Humana </c:v>
                </c:pt>
                <c:pt idx="1">
                  <c:v>Colombia Humana Fontibón</c:v>
                </c:pt>
                <c:pt idx="2">
                  <c:v>Partido Alianza Social Independiente - ASI</c:v>
                </c:pt>
                <c:pt idx="3">
                  <c:v>Partido Colombia Justa Libres</c:v>
                </c:pt>
                <c:pt idx="4">
                  <c:v>Partido Colombia Renaciente</c:v>
                </c:pt>
                <c:pt idx="5">
                  <c:v>Partido Conservador - Partido Politico MIRA</c:v>
                </c:pt>
                <c:pt idx="6">
                  <c:v>Partido Conservador Colombiano</c:v>
                </c:pt>
                <c:pt idx="7">
                  <c:v>Partido Social De Unidad Nacional  Partido De La U</c:v>
                </c:pt>
              </c:strCache>
            </c:strRef>
          </c:cat>
          <c:val>
            <c:numRef>
              <c:f>Hoja4!$U$4:$U$11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69-4A75-A852-2DE92CF2E9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81808896"/>
        <c:axId val="581809680"/>
      </c:barChart>
      <c:catAx>
        <c:axId val="5818088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/>
                  <a:t>Partidos</a:t>
                </a:r>
                <a:r>
                  <a:rPr lang="es-MX" baseline="0" dirty="0"/>
                  <a:t> políticos</a:t>
                </a:r>
                <a:endParaRPr lang="es-CO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81809680"/>
        <c:crosses val="autoZero"/>
        <c:auto val="1"/>
        <c:lblAlgn val="ctr"/>
        <c:lblOffset val="100"/>
        <c:noMultiLvlLbl val="0"/>
      </c:catAx>
      <c:valAx>
        <c:axId val="581809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# Candidatos Edil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8180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Hoja4!$W$4:$W$16</c:f>
              <c:strCache>
                <c:ptCount val="13"/>
                <c:pt idx="0">
                  <c:v>Colombia Humana - Unión Patriótica</c:v>
                </c:pt>
                <c:pt idx="1">
                  <c:v>Movimiento Alternativo Indigena Y Social - MAIS</c:v>
                </c:pt>
                <c:pt idx="2">
                  <c:v>Movimiento Autoridades Indigenas De Colombia - AICO</c:v>
                </c:pt>
                <c:pt idx="3">
                  <c:v>Partido ADA</c:v>
                </c:pt>
                <c:pt idx="4">
                  <c:v>Partido Alianza Social Independiente - ASI</c:v>
                </c:pt>
                <c:pt idx="5">
                  <c:v>Partido Alianza Verde</c:v>
                </c:pt>
                <c:pt idx="6">
                  <c:v>Partido Cambio Radical</c:v>
                </c:pt>
                <c:pt idx="7">
                  <c:v>Partido Colombia Justa Libres</c:v>
                </c:pt>
                <c:pt idx="8">
                  <c:v>Partido Colombia Renaciente</c:v>
                </c:pt>
                <c:pt idx="9">
                  <c:v>Partido Conservador Colombiano</c:v>
                </c:pt>
                <c:pt idx="10">
                  <c:v>Partido De Reivindicación Énica "PRE"</c:v>
                </c:pt>
                <c:pt idx="11">
                  <c:v>Partido Liberal Colombiano</c:v>
                </c:pt>
                <c:pt idx="12">
                  <c:v>Partido Social De Unidad Nacional  Partido De La U</c:v>
                </c:pt>
              </c:strCache>
            </c:strRef>
          </c:cat>
          <c:val>
            <c:numRef>
              <c:f>Hoja4!$X$4:$X$16</c:f>
              <c:numCache>
                <c:formatCode>General</c:formatCode>
                <c:ptCount val="13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5</c:v>
                </c:pt>
                <c:pt idx="4">
                  <c:v>1</c:v>
                </c:pt>
                <c:pt idx="5">
                  <c:v>2</c:v>
                </c:pt>
                <c:pt idx="6">
                  <c:v>6</c:v>
                </c:pt>
                <c:pt idx="7">
                  <c:v>4</c:v>
                </c:pt>
                <c:pt idx="8">
                  <c:v>5</c:v>
                </c:pt>
                <c:pt idx="9">
                  <c:v>9</c:v>
                </c:pt>
                <c:pt idx="10">
                  <c:v>1</c:v>
                </c:pt>
                <c:pt idx="11">
                  <c:v>1</c:v>
                </c:pt>
                <c:pt idx="1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16-4A4F-A155-69DFF4010F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57042520"/>
        <c:axId val="857042912"/>
      </c:barChart>
      <c:catAx>
        <c:axId val="8570425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/>
                  <a:t>Partidos</a:t>
                </a:r>
                <a:r>
                  <a:rPr lang="es-MX" baseline="0" dirty="0"/>
                  <a:t> políticos</a:t>
                </a:r>
                <a:endParaRPr lang="es-CO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57042912"/>
        <c:crosses val="autoZero"/>
        <c:auto val="1"/>
        <c:lblAlgn val="ctr"/>
        <c:lblOffset val="100"/>
        <c:noMultiLvlLbl val="0"/>
      </c:catAx>
      <c:valAx>
        <c:axId val="857042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# Candidatos Edil</a:t>
                </a:r>
                <a:r>
                  <a:rPr lang="es-CO" baseline="0" dirty="0"/>
                  <a:t> JAL</a:t>
                </a:r>
                <a:endParaRPr lang="es-CO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57042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Hoja3!$J$22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1468759820690004E-2"/>
                  <c:y val="1.46611062208689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BBD-4465-A426-2D1E60DE3F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Hoja3!$I$23:$I$27</c:f>
              <c:strCache>
                <c:ptCount val="5"/>
                <c:pt idx="0">
                  <c:v>Gobernador</c:v>
                </c:pt>
                <c:pt idx="1">
                  <c:v>Asamblea</c:v>
                </c:pt>
                <c:pt idx="2">
                  <c:v>Alcaldía</c:v>
                </c:pt>
                <c:pt idx="3">
                  <c:v>Concejo</c:v>
                </c:pt>
                <c:pt idx="4">
                  <c:v>Edil</c:v>
                </c:pt>
              </c:strCache>
            </c:strRef>
          </c:cat>
          <c:val>
            <c:numRef>
              <c:f>Hoja3!$J$23:$J$27</c:f>
              <c:numCache>
                <c:formatCode>General</c:formatCode>
                <c:ptCount val="5"/>
                <c:pt idx="0">
                  <c:v>176</c:v>
                </c:pt>
                <c:pt idx="1">
                  <c:v>3583</c:v>
                </c:pt>
                <c:pt idx="2">
                  <c:v>5187</c:v>
                </c:pt>
                <c:pt idx="3">
                  <c:v>95487</c:v>
                </c:pt>
                <c:pt idx="4">
                  <c:v>13389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BD-4465-A426-2D1E60DE3F4C}"/>
            </c:ext>
          </c:extLst>
        </c:ser>
        <c:ser>
          <c:idx val="1"/>
          <c:order val="1"/>
          <c:tx>
            <c:strRef>
              <c:f>Hoja3!$K$22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Hoja3!$I$23:$I$27</c:f>
              <c:strCache>
                <c:ptCount val="5"/>
                <c:pt idx="0">
                  <c:v>Gobernador</c:v>
                </c:pt>
                <c:pt idx="1">
                  <c:v>Asamblea</c:v>
                </c:pt>
                <c:pt idx="2">
                  <c:v>Alcaldía</c:v>
                </c:pt>
                <c:pt idx="3">
                  <c:v>Concejo</c:v>
                </c:pt>
                <c:pt idx="4">
                  <c:v>Edil</c:v>
                </c:pt>
              </c:strCache>
            </c:strRef>
          </c:cat>
          <c:val>
            <c:numRef>
              <c:f>Hoja3!$K$23:$K$27</c:f>
              <c:numCache>
                <c:formatCode>General</c:formatCode>
                <c:ptCount val="5"/>
                <c:pt idx="0">
                  <c:v>155</c:v>
                </c:pt>
                <c:pt idx="1">
                  <c:v>3448</c:v>
                </c:pt>
                <c:pt idx="2">
                  <c:v>4636</c:v>
                </c:pt>
                <c:pt idx="3">
                  <c:v>90595</c:v>
                </c:pt>
                <c:pt idx="4">
                  <c:v>14592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BD-4465-A426-2D1E60DE3F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3425112"/>
        <c:axId val="793426288"/>
      </c:barChart>
      <c:catAx>
        <c:axId val="793425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9C1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>
                    <a:solidFill>
                      <a:srgbClr val="9C1060"/>
                    </a:solidFill>
                  </a:rPr>
                  <a:t>Corporación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9C106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93426288"/>
        <c:crosses val="autoZero"/>
        <c:auto val="1"/>
        <c:lblAlgn val="ctr"/>
        <c:lblOffset val="100"/>
        <c:noMultiLvlLbl val="0"/>
      </c:catAx>
      <c:valAx>
        <c:axId val="79342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9C1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>
                    <a:solidFill>
                      <a:srgbClr val="9C1060"/>
                    </a:solidFill>
                  </a:rPr>
                  <a:t>#</a:t>
                </a:r>
                <a:r>
                  <a:rPr lang="es-MX" baseline="0" dirty="0">
                    <a:solidFill>
                      <a:srgbClr val="9C1060"/>
                    </a:solidFill>
                  </a:rPr>
                  <a:t> Candidatos inscritos</a:t>
                </a:r>
                <a:endParaRPr lang="es-CO" dirty="0">
                  <a:solidFill>
                    <a:srgbClr val="9C106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9C106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93425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Hoja3!$J$33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Hoja3!$I$34:$I$38</c:f>
              <c:strCache>
                <c:ptCount val="5"/>
                <c:pt idx="0">
                  <c:v>Gobernador</c:v>
                </c:pt>
                <c:pt idx="1">
                  <c:v>Asamblea</c:v>
                </c:pt>
                <c:pt idx="2">
                  <c:v>Alcaldía</c:v>
                </c:pt>
                <c:pt idx="3">
                  <c:v>Concejo</c:v>
                </c:pt>
                <c:pt idx="4">
                  <c:v>Edil</c:v>
                </c:pt>
              </c:strCache>
            </c:strRef>
          </c:cat>
          <c:val>
            <c:numRef>
              <c:f>Hoja3!$J$34:$J$38</c:f>
              <c:numCache>
                <c:formatCode>General</c:formatCode>
                <c:ptCount val="5"/>
                <c:pt idx="0">
                  <c:v>0</c:v>
                </c:pt>
                <c:pt idx="1">
                  <c:v>11</c:v>
                </c:pt>
                <c:pt idx="2">
                  <c:v>20</c:v>
                </c:pt>
                <c:pt idx="3">
                  <c:v>602</c:v>
                </c:pt>
                <c:pt idx="4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85-4CDC-B473-04607E21BD62}"/>
            </c:ext>
          </c:extLst>
        </c:ser>
        <c:ser>
          <c:idx val="1"/>
          <c:order val="1"/>
          <c:tx>
            <c:strRef>
              <c:f>Hoja3!$K$33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Hoja3!$I$34:$I$38</c:f>
              <c:strCache>
                <c:ptCount val="5"/>
                <c:pt idx="0">
                  <c:v>Gobernador</c:v>
                </c:pt>
                <c:pt idx="1">
                  <c:v>Asamblea</c:v>
                </c:pt>
                <c:pt idx="2">
                  <c:v>Alcaldía</c:v>
                </c:pt>
                <c:pt idx="3">
                  <c:v>Concejo</c:v>
                </c:pt>
                <c:pt idx="4">
                  <c:v>Edil</c:v>
                </c:pt>
              </c:strCache>
            </c:strRef>
          </c:cat>
          <c:val>
            <c:numRef>
              <c:f>Hoja3!$K$34:$K$38</c:f>
              <c:numCache>
                <c:formatCode>General</c:formatCode>
                <c:ptCount val="5"/>
                <c:pt idx="0">
                  <c:v>1</c:v>
                </c:pt>
                <c:pt idx="1">
                  <c:v>15</c:v>
                </c:pt>
                <c:pt idx="2">
                  <c:v>15</c:v>
                </c:pt>
                <c:pt idx="3">
                  <c:v>589</c:v>
                </c:pt>
                <c:pt idx="4">
                  <c:v>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85-4CDC-B473-04607E21BD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3436872"/>
        <c:axId val="793437264"/>
      </c:barChart>
      <c:catAx>
        <c:axId val="793436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9C1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>
                    <a:solidFill>
                      <a:srgbClr val="9C1060"/>
                    </a:solidFill>
                  </a:rPr>
                  <a:t>Corporación</a:t>
                </a:r>
                <a:endParaRPr lang="es-CO" dirty="0">
                  <a:solidFill>
                    <a:srgbClr val="9C106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9C106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93437264"/>
        <c:crosses val="autoZero"/>
        <c:auto val="1"/>
        <c:lblAlgn val="ctr"/>
        <c:lblOffset val="100"/>
        <c:noMultiLvlLbl val="0"/>
      </c:catAx>
      <c:valAx>
        <c:axId val="79343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9C1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>
                    <a:solidFill>
                      <a:srgbClr val="9C1060"/>
                    </a:solidFill>
                  </a:rPr>
                  <a:t>#</a:t>
                </a:r>
                <a:r>
                  <a:rPr lang="es-MX" baseline="0" dirty="0">
                    <a:solidFill>
                      <a:srgbClr val="9C1060"/>
                    </a:solidFill>
                  </a:rPr>
                  <a:t> candidatos inhabilitados</a:t>
                </a:r>
                <a:endParaRPr lang="es-CO" dirty="0">
                  <a:solidFill>
                    <a:srgbClr val="9C106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9C106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93436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Hoja2!$D$34:$D$63</c:f>
              <c:strCache>
                <c:ptCount val="30"/>
                <c:pt idx="0">
                  <c:v>Antioquia</c:v>
                </c:pt>
                <c:pt idx="1">
                  <c:v>Cundinamarca</c:v>
                </c:pt>
                <c:pt idx="2">
                  <c:v>Valle Del Cauca</c:v>
                </c:pt>
                <c:pt idx="3">
                  <c:v>Boyacá</c:v>
                </c:pt>
                <c:pt idx="4">
                  <c:v>Tolima</c:v>
                </c:pt>
                <c:pt idx="5">
                  <c:v>Santander</c:v>
                </c:pt>
                <c:pt idx="6">
                  <c:v>Cesar</c:v>
                </c:pt>
                <c:pt idx="7">
                  <c:v>Norte De Santander</c:v>
                </c:pt>
                <c:pt idx="8">
                  <c:v>Huila</c:v>
                </c:pt>
                <c:pt idx="9">
                  <c:v>Meta</c:v>
                </c:pt>
                <c:pt idx="10">
                  <c:v>Bogotá D.C.</c:v>
                </c:pt>
                <c:pt idx="11">
                  <c:v>Nariño</c:v>
                </c:pt>
                <c:pt idx="12">
                  <c:v>Cauca</c:v>
                </c:pt>
                <c:pt idx="13">
                  <c:v>Quindío</c:v>
                </c:pt>
                <c:pt idx="14">
                  <c:v>Caquetá</c:v>
                </c:pt>
                <c:pt idx="15">
                  <c:v>Casanare</c:v>
                </c:pt>
                <c:pt idx="16">
                  <c:v>Magdalena</c:v>
                </c:pt>
                <c:pt idx="17">
                  <c:v>Caldas</c:v>
                </c:pt>
                <c:pt idx="18">
                  <c:v>Putumayo</c:v>
                </c:pt>
                <c:pt idx="19">
                  <c:v>Bolívar</c:v>
                </c:pt>
                <c:pt idx="20">
                  <c:v>Risaralda</c:v>
                </c:pt>
                <c:pt idx="21">
                  <c:v>Córdoba</c:v>
                </c:pt>
                <c:pt idx="22">
                  <c:v>Chocó</c:v>
                </c:pt>
                <c:pt idx="23">
                  <c:v>Sucre</c:v>
                </c:pt>
                <c:pt idx="24">
                  <c:v>La Guajira</c:v>
                </c:pt>
                <c:pt idx="25">
                  <c:v>Guaviare</c:v>
                </c:pt>
                <c:pt idx="26">
                  <c:v>Arauca</c:v>
                </c:pt>
                <c:pt idx="27">
                  <c:v>Atlántico</c:v>
                </c:pt>
                <c:pt idx="28">
                  <c:v>Vaupés</c:v>
                </c:pt>
                <c:pt idx="29">
                  <c:v>Amazonas</c:v>
                </c:pt>
              </c:strCache>
            </c:strRef>
          </c:cat>
          <c:val>
            <c:numRef>
              <c:f>Hoja2!$E$34:$E$63</c:f>
              <c:numCache>
                <c:formatCode>General</c:formatCode>
                <c:ptCount val="30"/>
                <c:pt idx="0">
                  <c:v>75</c:v>
                </c:pt>
                <c:pt idx="1">
                  <c:v>72</c:v>
                </c:pt>
                <c:pt idx="2">
                  <c:v>57</c:v>
                </c:pt>
                <c:pt idx="3">
                  <c:v>52</c:v>
                </c:pt>
                <c:pt idx="4">
                  <c:v>48</c:v>
                </c:pt>
                <c:pt idx="5">
                  <c:v>42</c:v>
                </c:pt>
                <c:pt idx="6">
                  <c:v>38</c:v>
                </c:pt>
                <c:pt idx="7">
                  <c:v>38</c:v>
                </c:pt>
                <c:pt idx="8">
                  <c:v>25</c:v>
                </c:pt>
                <c:pt idx="9">
                  <c:v>24</c:v>
                </c:pt>
                <c:pt idx="10">
                  <c:v>22</c:v>
                </c:pt>
                <c:pt idx="11">
                  <c:v>20</c:v>
                </c:pt>
                <c:pt idx="12">
                  <c:v>19</c:v>
                </c:pt>
                <c:pt idx="13">
                  <c:v>18</c:v>
                </c:pt>
                <c:pt idx="14">
                  <c:v>16</c:v>
                </c:pt>
                <c:pt idx="15">
                  <c:v>15</c:v>
                </c:pt>
                <c:pt idx="16">
                  <c:v>15</c:v>
                </c:pt>
                <c:pt idx="17">
                  <c:v>14</c:v>
                </c:pt>
                <c:pt idx="18">
                  <c:v>14</c:v>
                </c:pt>
                <c:pt idx="19">
                  <c:v>13</c:v>
                </c:pt>
                <c:pt idx="20">
                  <c:v>11</c:v>
                </c:pt>
                <c:pt idx="21">
                  <c:v>9</c:v>
                </c:pt>
                <c:pt idx="22">
                  <c:v>8</c:v>
                </c:pt>
                <c:pt idx="23">
                  <c:v>8</c:v>
                </c:pt>
                <c:pt idx="24">
                  <c:v>7</c:v>
                </c:pt>
                <c:pt idx="25">
                  <c:v>5</c:v>
                </c:pt>
                <c:pt idx="26">
                  <c:v>3</c:v>
                </c:pt>
                <c:pt idx="27">
                  <c:v>3</c:v>
                </c:pt>
                <c:pt idx="28">
                  <c:v>2</c:v>
                </c:pt>
                <c:pt idx="2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27-45FE-B0D8-DC2881A424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93439616"/>
        <c:axId val="793438048"/>
      </c:barChart>
      <c:catAx>
        <c:axId val="7934396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/>
                  <a:t>Departamentos</a:t>
                </a:r>
                <a:endParaRPr lang="es-CO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93438048"/>
        <c:crosses val="autoZero"/>
        <c:auto val="1"/>
        <c:lblAlgn val="ctr"/>
        <c:lblOffset val="100"/>
        <c:noMultiLvlLbl val="0"/>
      </c:catAx>
      <c:valAx>
        <c:axId val="793438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/>
                  <a:t># Candidatos</a:t>
                </a:r>
                <a:r>
                  <a:rPr lang="es-MX" baseline="0" dirty="0"/>
                  <a:t> inhabilitados</a:t>
                </a:r>
                <a:endParaRPr lang="es-CO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9343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Hoja4!$I$68:$I$89</c:f>
              <c:strCache>
                <c:ptCount val="22"/>
                <c:pt idx="0">
                  <c:v>Partido Conservador Colombiano</c:v>
                </c:pt>
                <c:pt idx="1">
                  <c:v>Partido Colombia Renaciente</c:v>
                </c:pt>
                <c:pt idx="2">
                  <c:v>Movimiento Autoridades Indigenas De Colombia - AICO</c:v>
                </c:pt>
                <c:pt idx="3">
                  <c:v>Partido Social De Unidad Nacional  Partido De La U</c:v>
                </c:pt>
                <c:pt idx="4">
                  <c:v>Partido Cambio Radical</c:v>
                </c:pt>
                <c:pt idx="5">
                  <c:v>Partido ADA</c:v>
                </c:pt>
                <c:pt idx="6">
                  <c:v>Movimiento Alternativo Indigena Y Social - MAIS</c:v>
                </c:pt>
                <c:pt idx="7">
                  <c:v>Partido Alianza Social Independiente - ASI</c:v>
                </c:pt>
                <c:pt idx="8">
                  <c:v>Partido Liberal Colombiano</c:v>
                </c:pt>
                <c:pt idx="9">
                  <c:v>Partido De Reivindicación Étnica "PRE"</c:v>
                </c:pt>
                <c:pt idx="10">
                  <c:v>Partido Colombia Justa Libres</c:v>
                </c:pt>
                <c:pt idx="11">
                  <c:v>Partido Alianza Verde</c:v>
                </c:pt>
                <c:pt idx="12">
                  <c:v>Colombia Humana - Unión Patriótica</c:v>
                </c:pt>
                <c:pt idx="13">
                  <c:v>Partido Centro Democratico</c:v>
                </c:pt>
                <c:pt idx="14">
                  <c:v>Partido Conservador - Partido Politico MIRA</c:v>
                </c:pt>
                <c:pt idx="15">
                  <c:v>Partido Fuerza Alternativa Revolucionaria Del Comun - FARC</c:v>
                </c:pt>
                <c:pt idx="16">
                  <c:v>Partido Polo Democratico Alternativo</c:v>
                </c:pt>
                <c:pt idx="17">
                  <c:v>"Liga" Liga De Gobernantes Anticorrupcion</c:v>
                </c:pt>
                <c:pt idx="18">
                  <c:v>Construyendo Confianza</c:v>
                </c:pt>
                <c:pt idx="19">
                  <c:v>Lerida Avanza Firme Con Garcia</c:v>
                </c:pt>
                <c:pt idx="20">
                  <c:v>Partido Politico Mira Y G.S.C. Colombia Justa Libres</c:v>
                </c:pt>
                <c:pt idx="21">
                  <c:v>Otros Partidos Políticos</c:v>
                </c:pt>
              </c:strCache>
            </c:strRef>
          </c:cat>
          <c:val>
            <c:numRef>
              <c:f>Hoja4!$J$68:$J$89</c:f>
              <c:numCache>
                <c:formatCode>General</c:formatCode>
                <c:ptCount val="22"/>
                <c:pt idx="0">
                  <c:v>113</c:v>
                </c:pt>
                <c:pt idx="1">
                  <c:v>66</c:v>
                </c:pt>
                <c:pt idx="2">
                  <c:v>64</c:v>
                </c:pt>
                <c:pt idx="3">
                  <c:v>64</c:v>
                </c:pt>
                <c:pt idx="4">
                  <c:v>59</c:v>
                </c:pt>
                <c:pt idx="5">
                  <c:v>48</c:v>
                </c:pt>
                <c:pt idx="6">
                  <c:v>45</c:v>
                </c:pt>
                <c:pt idx="7">
                  <c:v>36</c:v>
                </c:pt>
                <c:pt idx="8">
                  <c:v>33</c:v>
                </c:pt>
                <c:pt idx="9">
                  <c:v>28</c:v>
                </c:pt>
                <c:pt idx="10">
                  <c:v>25</c:v>
                </c:pt>
                <c:pt idx="11">
                  <c:v>21</c:v>
                </c:pt>
                <c:pt idx="12">
                  <c:v>18</c:v>
                </c:pt>
                <c:pt idx="13">
                  <c:v>11</c:v>
                </c:pt>
                <c:pt idx="14">
                  <c:v>5</c:v>
                </c:pt>
                <c:pt idx="15">
                  <c:v>4</c:v>
                </c:pt>
                <c:pt idx="16">
                  <c:v>4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D9-4151-81E0-F15C6ECC11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54432496"/>
        <c:axId val="854444256"/>
      </c:barChart>
      <c:catAx>
        <c:axId val="8544324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/>
                  <a:t>Partidos</a:t>
                </a:r>
                <a:r>
                  <a:rPr lang="es-MX" baseline="0" dirty="0"/>
                  <a:t> políticos</a:t>
                </a:r>
                <a:endParaRPr lang="es-CO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54444256"/>
        <c:crosses val="autoZero"/>
        <c:auto val="1"/>
        <c:lblAlgn val="ctr"/>
        <c:lblOffset val="100"/>
        <c:noMultiLvlLbl val="0"/>
      </c:catAx>
      <c:valAx>
        <c:axId val="854444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# Candidatos inhabilitados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5443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Hoja4!$D$11:$D$23</c:f>
              <c:strCache>
                <c:ptCount val="13"/>
                <c:pt idx="0">
                  <c:v>ANTIOQUIA</c:v>
                </c:pt>
                <c:pt idx="1">
                  <c:v>ATLANTICO</c:v>
                </c:pt>
                <c:pt idx="2">
                  <c:v>BOYACA</c:v>
                </c:pt>
                <c:pt idx="3">
                  <c:v>CAUCA</c:v>
                </c:pt>
                <c:pt idx="4">
                  <c:v>CHOCO</c:v>
                </c:pt>
                <c:pt idx="5">
                  <c:v>CORDOBA</c:v>
                </c:pt>
                <c:pt idx="6">
                  <c:v>CUNDINAMARCA</c:v>
                </c:pt>
                <c:pt idx="7">
                  <c:v>HUILA</c:v>
                </c:pt>
                <c:pt idx="8">
                  <c:v>META</c:v>
                </c:pt>
                <c:pt idx="9">
                  <c:v>PUTUMAYO</c:v>
                </c:pt>
                <c:pt idx="10">
                  <c:v>SANTANDER</c:v>
                </c:pt>
                <c:pt idx="11">
                  <c:v>SUCRE</c:v>
                </c:pt>
                <c:pt idx="12">
                  <c:v>TOLIMA</c:v>
                </c:pt>
              </c:strCache>
            </c:strRef>
          </c:cat>
          <c:val>
            <c:numRef>
              <c:f>Hoja4!$E$11:$E$23</c:f>
              <c:numCache>
                <c:formatCode>General</c:formatCode>
                <c:ptCount val="13"/>
                <c:pt idx="0">
                  <c:v>4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D-4D87-ABD1-C4744F11B1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9996152"/>
        <c:axId val="419996544"/>
      </c:barChart>
      <c:catAx>
        <c:axId val="419996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9996544"/>
        <c:crosses val="autoZero"/>
        <c:auto val="1"/>
        <c:lblAlgn val="ctr"/>
        <c:lblOffset val="100"/>
        <c:noMultiLvlLbl val="0"/>
      </c:catAx>
      <c:valAx>
        <c:axId val="41999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9996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Hoja2!$I$33:$I$62</c:f>
              <c:strCache>
                <c:ptCount val="30"/>
                <c:pt idx="0">
                  <c:v>Amazonas</c:v>
                </c:pt>
                <c:pt idx="1">
                  <c:v>Antioquia</c:v>
                </c:pt>
                <c:pt idx="2">
                  <c:v>Arauca</c:v>
                </c:pt>
                <c:pt idx="3">
                  <c:v>Atlántico</c:v>
                </c:pt>
                <c:pt idx="4">
                  <c:v>Bogotá D.C.</c:v>
                </c:pt>
                <c:pt idx="5">
                  <c:v>Bolívar</c:v>
                </c:pt>
                <c:pt idx="6">
                  <c:v>Boyacá</c:v>
                </c:pt>
                <c:pt idx="7">
                  <c:v>Caldas</c:v>
                </c:pt>
                <c:pt idx="8">
                  <c:v>Caquetá</c:v>
                </c:pt>
                <c:pt idx="9">
                  <c:v>Casanare</c:v>
                </c:pt>
                <c:pt idx="10">
                  <c:v>Cauca</c:v>
                </c:pt>
                <c:pt idx="11">
                  <c:v>Cesar</c:v>
                </c:pt>
                <c:pt idx="12">
                  <c:v>Chocó</c:v>
                </c:pt>
                <c:pt idx="13">
                  <c:v>Córdoba</c:v>
                </c:pt>
                <c:pt idx="14">
                  <c:v>Cundinamarca</c:v>
                </c:pt>
                <c:pt idx="15">
                  <c:v>Guaviare</c:v>
                </c:pt>
                <c:pt idx="16">
                  <c:v>Huila</c:v>
                </c:pt>
                <c:pt idx="17">
                  <c:v>La Guajira</c:v>
                </c:pt>
                <c:pt idx="18">
                  <c:v>Magdalena</c:v>
                </c:pt>
                <c:pt idx="19">
                  <c:v>Meta</c:v>
                </c:pt>
                <c:pt idx="20">
                  <c:v>Nariño</c:v>
                </c:pt>
                <c:pt idx="21">
                  <c:v>Norte De Santander</c:v>
                </c:pt>
                <c:pt idx="22">
                  <c:v>Putumayo</c:v>
                </c:pt>
                <c:pt idx="23">
                  <c:v>Quindío</c:v>
                </c:pt>
                <c:pt idx="24">
                  <c:v>Risaralda</c:v>
                </c:pt>
                <c:pt idx="25">
                  <c:v>Santander</c:v>
                </c:pt>
                <c:pt idx="26">
                  <c:v>Sucre</c:v>
                </c:pt>
                <c:pt idx="27">
                  <c:v>Tolima</c:v>
                </c:pt>
                <c:pt idx="28">
                  <c:v>Valle Del Cauca</c:v>
                </c:pt>
                <c:pt idx="29">
                  <c:v>Vaupés</c:v>
                </c:pt>
              </c:strCache>
            </c:strRef>
          </c:cat>
          <c:val>
            <c:numRef>
              <c:f>Hoja2!$J$33:$J$62</c:f>
              <c:numCache>
                <c:formatCode>General</c:formatCode>
                <c:ptCount val="30"/>
                <c:pt idx="0">
                  <c:v>1</c:v>
                </c:pt>
                <c:pt idx="1">
                  <c:v>64</c:v>
                </c:pt>
                <c:pt idx="2">
                  <c:v>2</c:v>
                </c:pt>
                <c:pt idx="3">
                  <c:v>2</c:v>
                </c:pt>
                <c:pt idx="4">
                  <c:v>7</c:v>
                </c:pt>
                <c:pt idx="5">
                  <c:v>11</c:v>
                </c:pt>
                <c:pt idx="6">
                  <c:v>48</c:v>
                </c:pt>
                <c:pt idx="7">
                  <c:v>14</c:v>
                </c:pt>
                <c:pt idx="8">
                  <c:v>16</c:v>
                </c:pt>
                <c:pt idx="9">
                  <c:v>11</c:v>
                </c:pt>
                <c:pt idx="10">
                  <c:v>16</c:v>
                </c:pt>
                <c:pt idx="11">
                  <c:v>35</c:v>
                </c:pt>
                <c:pt idx="12">
                  <c:v>5</c:v>
                </c:pt>
                <c:pt idx="13">
                  <c:v>7</c:v>
                </c:pt>
                <c:pt idx="14">
                  <c:v>65</c:v>
                </c:pt>
                <c:pt idx="15">
                  <c:v>5</c:v>
                </c:pt>
                <c:pt idx="16">
                  <c:v>24</c:v>
                </c:pt>
                <c:pt idx="17">
                  <c:v>6</c:v>
                </c:pt>
                <c:pt idx="18">
                  <c:v>12</c:v>
                </c:pt>
                <c:pt idx="19">
                  <c:v>22</c:v>
                </c:pt>
                <c:pt idx="20">
                  <c:v>20</c:v>
                </c:pt>
                <c:pt idx="21">
                  <c:v>34</c:v>
                </c:pt>
                <c:pt idx="22">
                  <c:v>13</c:v>
                </c:pt>
                <c:pt idx="23">
                  <c:v>18</c:v>
                </c:pt>
                <c:pt idx="24">
                  <c:v>9</c:v>
                </c:pt>
                <c:pt idx="25">
                  <c:v>35</c:v>
                </c:pt>
                <c:pt idx="26">
                  <c:v>7</c:v>
                </c:pt>
                <c:pt idx="27">
                  <c:v>47</c:v>
                </c:pt>
                <c:pt idx="28">
                  <c:v>44</c:v>
                </c:pt>
                <c:pt idx="29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5F-4A2A-893B-F3A1CAEB03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5999784"/>
        <c:axId val="856003312"/>
      </c:barChart>
      <c:catAx>
        <c:axId val="855999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Departamentos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56003312"/>
        <c:crosses val="autoZero"/>
        <c:auto val="1"/>
        <c:lblAlgn val="ctr"/>
        <c:lblOffset val="100"/>
        <c:noMultiLvlLbl val="0"/>
      </c:catAx>
      <c:valAx>
        <c:axId val="85600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/>
                  <a:t># Candidatos Investigados</a:t>
                </a:r>
                <a:endParaRPr lang="es-CO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55999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Hoja4!$D$62:$D$69</c:f>
              <c:strCache>
                <c:ptCount val="8"/>
                <c:pt idx="0">
                  <c:v>CASANARE</c:v>
                </c:pt>
                <c:pt idx="1">
                  <c:v>CESAR</c:v>
                </c:pt>
                <c:pt idx="2">
                  <c:v>CUNDINAMARCA</c:v>
                </c:pt>
                <c:pt idx="3">
                  <c:v>MAGDALENA</c:v>
                </c:pt>
                <c:pt idx="4">
                  <c:v>RISARALDA</c:v>
                </c:pt>
                <c:pt idx="5">
                  <c:v>SANTANDER</c:v>
                </c:pt>
                <c:pt idx="6">
                  <c:v>TOLIMA</c:v>
                </c:pt>
                <c:pt idx="7">
                  <c:v>VALLE</c:v>
                </c:pt>
              </c:strCache>
            </c:strRef>
          </c:cat>
          <c:val>
            <c:numRef>
              <c:f>Hoja4!$E$62:$E$69</c:f>
              <c:numCache>
                <c:formatCode>General</c:formatCode>
                <c:ptCount val="8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FE-4DAC-BAF4-0E9E9AE3BC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1811640"/>
        <c:axId val="581810856"/>
      </c:barChart>
      <c:catAx>
        <c:axId val="581811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81810856"/>
        <c:crosses val="autoZero"/>
        <c:auto val="1"/>
        <c:lblAlgn val="ctr"/>
        <c:lblOffset val="100"/>
        <c:noMultiLvlLbl val="0"/>
      </c:catAx>
      <c:valAx>
        <c:axId val="581810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81811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Hoja4!$I$31:$I$46</c:f>
              <c:strCache>
                <c:ptCount val="16"/>
                <c:pt idx="0">
                  <c:v>BOGOTA D.C.</c:v>
                </c:pt>
                <c:pt idx="1">
                  <c:v>ANTIOQUIA</c:v>
                </c:pt>
                <c:pt idx="2">
                  <c:v>ARAUCA</c:v>
                </c:pt>
                <c:pt idx="3">
                  <c:v>BOLIVAR</c:v>
                </c:pt>
                <c:pt idx="4">
                  <c:v>CASANARE</c:v>
                </c:pt>
                <c:pt idx="5">
                  <c:v>CAUCA</c:v>
                </c:pt>
                <c:pt idx="6">
                  <c:v>CESAR</c:v>
                </c:pt>
                <c:pt idx="7">
                  <c:v>CHOCO</c:v>
                </c:pt>
                <c:pt idx="8">
                  <c:v>CORDOBA</c:v>
                </c:pt>
                <c:pt idx="9">
                  <c:v>CUNDINAMARCA</c:v>
                </c:pt>
                <c:pt idx="10">
                  <c:v>LA GUAJIRA</c:v>
                </c:pt>
                <c:pt idx="11">
                  <c:v>MAGDALENA</c:v>
                </c:pt>
                <c:pt idx="12">
                  <c:v>NORTE DE SANTANDER</c:v>
                </c:pt>
                <c:pt idx="13">
                  <c:v>RISARALDA</c:v>
                </c:pt>
                <c:pt idx="14">
                  <c:v>SANTANDER</c:v>
                </c:pt>
                <c:pt idx="15">
                  <c:v>VALLE</c:v>
                </c:pt>
              </c:strCache>
            </c:strRef>
          </c:cat>
          <c:val>
            <c:numRef>
              <c:f>Hoja4!$J$31:$J$46</c:f>
              <c:numCache>
                <c:formatCode>General</c:formatCode>
                <c:ptCount val="16"/>
                <c:pt idx="0">
                  <c:v>15</c:v>
                </c:pt>
                <c:pt idx="1">
                  <c:v>7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5</c:v>
                </c:pt>
                <c:pt idx="10">
                  <c:v>1</c:v>
                </c:pt>
                <c:pt idx="11">
                  <c:v>2</c:v>
                </c:pt>
                <c:pt idx="12">
                  <c:v>4</c:v>
                </c:pt>
                <c:pt idx="13">
                  <c:v>1</c:v>
                </c:pt>
                <c:pt idx="14">
                  <c:v>5</c:v>
                </c:pt>
                <c:pt idx="15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64-43C2-9195-4A242CD42E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1807720"/>
        <c:axId val="581812032"/>
      </c:barChart>
      <c:catAx>
        <c:axId val="581807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81812032"/>
        <c:crosses val="autoZero"/>
        <c:auto val="1"/>
        <c:lblAlgn val="ctr"/>
        <c:lblOffset val="100"/>
        <c:noMultiLvlLbl val="0"/>
      </c:catAx>
      <c:valAx>
        <c:axId val="58181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81807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8-12T10:14:21.363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E7D2866E-01B6-40FB-9DF2-B2EA56AAFFB1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1D62295-C31D-4FF8-8426-D07586DC7C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9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/>
        </p:blipFill>
        <p:spPr>
          <a:xfrm>
            <a:off x="0" y="-2"/>
            <a:ext cx="12192000" cy="6858004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8" y="731962"/>
            <a:ext cx="7237412" cy="2209799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rgbClr val="0C344C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216167"/>
            <a:ext cx="7237412" cy="10079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C34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rgbClr val="196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"/>
          <p:cNvSpPr>
            <a:spLocks/>
          </p:cNvSpPr>
          <p:nvPr userDrawn="1"/>
        </p:nvSpPr>
        <p:spPr bwMode="auto">
          <a:xfrm flipH="1">
            <a:off x="11422063" y="428307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3"/>
          <p:cNvSpPr>
            <a:spLocks/>
          </p:cNvSpPr>
          <p:nvPr userDrawn="1"/>
        </p:nvSpPr>
        <p:spPr bwMode="auto">
          <a:xfrm flipV="1">
            <a:off x="0" y="4635812"/>
            <a:ext cx="2225154" cy="2222187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solidFill>
            <a:srgbClr val="0C34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/>
          <p:cNvSpPr>
            <a:spLocks/>
          </p:cNvSpPr>
          <p:nvPr userDrawn="1"/>
        </p:nvSpPr>
        <p:spPr bwMode="auto">
          <a:xfrm flipV="1">
            <a:off x="0" y="3327632"/>
            <a:ext cx="2633593" cy="2624693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 flipV="1">
            <a:off x="498989" y="5249955"/>
            <a:ext cx="2050022" cy="160804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7"/>
          <p:cNvSpPr>
            <a:spLocks/>
          </p:cNvSpPr>
          <p:nvPr userDrawn="1"/>
        </p:nvSpPr>
        <p:spPr bwMode="auto">
          <a:xfrm flipV="1">
            <a:off x="1354395" y="5046650"/>
            <a:ext cx="1813245" cy="1811350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80560" y="6134163"/>
            <a:ext cx="2743200" cy="365125"/>
          </a:xfrm>
        </p:spPr>
        <p:txBody>
          <a:bodyPr/>
          <a:lstStyle/>
          <a:p>
            <a:fld id="{69D18269-CD32-429B-80E4-27A96AE6C0EC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951" y="6134163"/>
            <a:ext cx="312851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660" y="6134163"/>
            <a:ext cx="2139140" cy="365125"/>
          </a:xfrm>
        </p:spPr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  <p:grpSp>
        <p:nvGrpSpPr>
          <p:cNvPr id="3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838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2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2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2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2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9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8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6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8269-CD32-429B-80E4-27A96AE6C0EC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9605-A831-4471-A4C4-EBFA8615AD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522" y="688975"/>
            <a:ext cx="9166034" cy="2078966"/>
          </a:xfrm>
        </p:spPr>
        <p:txBody>
          <a:bodyPr>
            <a:normAutofit/>
          </a:bodyPr>
          <a:lstStyle/>
          <a:p>
            <a:pPr algn="ctr"/>
            <a:r>
              <a:rPr lang="cy-GB" sz="4000" dirty="0"/>
              <a:t>CANDIDATOS INHABILITADOS</a:t>
            </a:r>
            <a:endParaRPr lang="en-US" sz="700" dirty="0"/>
          </a:p>
        </p:txBody>
      </p:sp>
      <p:sp>
        <p:nvSpPr>
          <p:cNvPr id="5" name="Text Box 118"/>
          <p:cNvSpPr txBox="1">
            <a:spLocks noChangeArrowheads="1"/>
          </p:cNvSpPr>
          <p:nvPr/>
        </p:nvSpPr>
        <p:spPr bwMode="auto">
          <a:xfrm>
            <a:off x="-25687" y="6351199"/>
            <a:ext cx="2125660" cy="43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ctr">
              <a:lnSpc>
                <a:spcPts val="900"/>
              </a:lnSpc>
              <a:spcAft>
                <a:spcPts val="0"/>
              </a:spcAft>
            </a:pPr>
            <a:r>
              <a:rPr lang="es-CO" sz="1100" b="1" i="1" kern="1400" spc="4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PROCURADURÍA </a:t>
            </a:r>
          </a:p>
          <a:p>
            <a:pPr algn="ctr">
              <a:lnSpc>
                <a:spcPts val="900"/>
              </a:lnSpc>
              <a:spcAft>
                <a:spcPts val="0"/>
              </a:spcAft>
            </a:pPr>
            <a:r>
              <a:rPr lang="es-CO" sz="1100" b="1" i="1" kern="1400" spc="4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GENERAL DE LA NACIÓN</a:t>
            </a:r>
            <a:endParaRPr lang="es-CO" sz="1200" kern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91" y="5214669"/>
            <a:ext cx="1276350" cy="110490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3384075" y="6553266"/>
            <a:ext cx="7744102" cy="587854"/>
            <a:chOff x="3384075" y="6553266"/>
            <a:chExt cx="7744102" cy="587854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10332522" y="6751017"/>
              <a:ext cx="795655" cy="390103"/>
              <a:chOff x="1048732" y="1126886"/>
              <a:chExt cx="6631" cy="3251"/>
            </a:xfrm>
          </p:grpSpPr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1051187" y="1126886"/>
                <a:ext cx="4176" cy="3251"/>
              </a:xfrm>
              <a:custGeom>
                <a:avLst/>
                <a:gdLst>
                  <a:gd name="T0" fmla="*/ 24 w 131"/>
                  <a:gd name="T1" fmla="*/ 0 h 102"/>
                  <a:gd name="T2" fmla="*/ 31 w 131"/>
                  <a:gd name="T3" fmla="*/ 1 h 102"/>
                  <a:gd name="T4" fmla="*/ 58 w 131"/>
                  <a:gd name="T5" fmla="*/ 21 h 102"/>
                  <a:gd name="T6" fmla="*/ 70 w 131"/>
                  <a:gd name="T7" fmla="*/ 38 h 102"/>
                  <a:gd name="T8" fmla="*/ 131 w 131"/>
                  <a:gd name="T9" fmla="*/ 102 h 102"/>
                  <a:gd name="T10" fmla="*/ 86 w 131"/>
                  <a:gd name="T11" fmla="*/ 102 h 102"/>
                  <a:gd name="T12" fmla="*/ 24 w 131"/>
                  <a:gd name="T13" fmla="*/ 37 h 102"/>
                  <a:gd name="T14" fmla="*/ 24 w 131"/>
                  <a:gd name="T15" fmla="*/ 37 h 102"/>
                  <a:gd name="T16" fmla="*/ 5 w 131"/>
                  <a:gd name="T17" fmla="*/ 12 h 102"/>
                  <a:gd name="T18" fmla="*/ 0 w 131"/>
                  <a:gd name="T19" fmla="*/ 8 h 102"/>
                  <a:gd name="T20" fmla="*/ 21 w 131"/>
                  <a:gd name="T21" fmla="*/ 0 h 102"/>
                  <a:gd name="T22" fmla="*/ 24 w 131"/>
                  <a:gd name="T2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1" h="102">
                    <a:moveTo>
                      <a:pt x="24" y="0"/>
                    </a:moveTo>
                    <a:cubicBezTo>
                      <a:pt x="27" y="0"/>
                      <a:pt x="29" y="0"/>
                      <a:pt x="31" y="1"/>
                    </a:cubicBezTo>
                    <a:cubicBezTo>
                      <a:pt x="41" y="3"/>
                      <a:pt x="50" y="11"/>
                      <a:pt x="58" y="21"/>
                    </a:cubicBezTo>
                    <a:cubicBezTo>
                      <a:pt x="62" y="26"/>
                      <a:pt x="66" y="32"/>
                      <a:pt x="70" y="38"/>
                    </a:cubicBezTo>
                    <a:cubicBezTo>
                      <a:pt x="88" y="67"/>
                      <a:pt x="105" y="102"/>
                      <a:pt x="131" y="102"/>
                    </a:cubicBezTo>
                    <a:cubicBezTo>
                      <a:pt x="86" y="102"/>
                      <a:pt x="86" y="102"/>
                      <a:pt x="86" y="102"/>
                    </a:cubicBezTo>
                    <a:cubicBezTo>
                      <a:pt x="59" y="102"/>
                      <a:pt x="43" y="66"/>
                      <a:pt x="24" y="37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18" y="27"/>
                      <a:pt x="12" y="19"/>
                      <a:pt x="5" y="12"/>
                    </a:cubicBezTo>
                    <a:cubicBezTo>
                      <a:pt x="3" y="11"/>
                      <a:pt x="2" y="9"/>
                      <a:pt x="0" y="8"/>
                    </a:cubicBezTo>
                    <a:cubicBezTo>
                      <a:pt x="7" y="3"/>
                      <a:pt x="14" y="0"/>
                      <a:pt x="21" y="0"/>
                    </a:cubicBezTo>
                    <a:lnTo>
                      <a:pt x="2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EDDDC"/>
                  </a:gs>
                  <a:gs pos="100000">
                    <a:srgbClr val="FFFFFE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21212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048732" y="1126886"/>
                <a:ext cx="3125" cy="1626"/>
              </a:xfrm>
              <a:custGeom>
                <a:avLst/>
                <a:gdLst>
                  <a:gd name="T0" fmla="*/ 77 w 98"/>
                  <a:gd name="T1" fmla="*/ 8 h 51"/>
                  <a:gd name="T2" fmla="*/ 60 w 98"/>
                  <a:gd name="T3" fmla="*/ 28 h 51"/>
                  <a:gd name="T4" fmla="*/ 45 w 98"/>
                  <a:gd name="T5" fmla="*/ 51 h 51"/>
                  <a:gd name="T6" fmla="*/ 0 w 98"/>
                  <a:gd name="T7" fmla="*/ 51 h 51"/>
                  <a:gd name="T8" fmla="*/ 53 w 98"/>
                  <a:gd name="T9" fmla="*/ 0 h 51"/>
                  <a:gd name="T10" fmla="*/ 98 w 98"/>
                  <a:gd name="T11" fmla="*/ 0 h 51"/>
                  <a:gd name="T12" fmla="*/ 77 w 98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51">
                    <a:moveTo>
                      <a:pt x="77" y="8"/>
                    </a:moveTo>
                    <a:cubicBezTo>
                      <a:pt x="71" y="13"/>
                      <a:pt x="65" y="20"/>
                      <a:pt x="60" y="28"/>
                    </a:cubicBezTo>
                    <a:cubicBezTo>
                      <a:pt x="55" y="35"/>
                      <a:pt x="50" y="43"/>
                      <a:pt x="45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16" y="26"/>
                      <a:pt x="31" y="0"/>
                      <a:pt x="53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1" y="0"/>
                      <a:pt x="84" y="3"/>
                      <a:pt x="77" y="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EDDDC"/>
                  </a:gs>
                  <a:gs pos="100000">
                    <a:srgbClr val="FFFFFE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21212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CO"/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>
              <a:off x="3384075" y="6553266"/>
              <a:ext cx="6858000" cy="212268"/>
              <a:chOff x="0" y="-13199"/>
              <a:chExt cx="6858000" cy="212725"/>
            </a:xfrm>
          </p:grpSpPr>
          <p:grpSp>
            <p:nvGrpSpPr>
              <p:cNvPr id="8" name="Grupo 7"/>
              <p:cNvGrpSpPr/>
              <p:nvPr/>
            </p:nvGrpSpPr>
            <p:grpSpPr>
              <a:xfrm>
                <a:off x="0" y="0"/>
                <a:ext cx="1440505" cy="187392"/>
                <a:chOff x="0" y="0"/>
                <a:chExt cx="1440505" cy="187392"/>
              </a:xfrm>
            </p:grpSpPr>
            <p:sp>
              <p:nvSpPr>
                <p:cNvPr id="21" name="Rectangle 1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371600" cy="160020"/>
                </a:xfrm>
                <a:prstGeom prst="rect">
                  <a:avLst/>
                </a:prstGeom>
                <a:solidFill>
                  <a:srgbClr val="3F3F4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21212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DCD6D4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36576" tIns="36576" rIns="36576" bIns="36576" anchor="t" anchorCtr="0" upright="1">
                  <a:noAutofit/>
                </a:bodyPr>
                <a:lstStyle/>
                <a:p>
                  <a:endParaRPr lang="es-CO"/>
                </a:p>
              </p:txBody>
            </p:sp>
            <p:sp>
              <p:nvSpPr>
                <p:cNvPr id="22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44144" y="67"/>
                  <a:ext cx="1296361" cy="187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E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21212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rot="0" vert="horz" wrap="square" lIns="36576" tIns="36576" rIns="36576" bIns="36576" anchor="t" anchorCtr="0" upright="1">
                  <a:noAutofit/>
                </a:bodyPr>
                <a:lstStyle/>
                <a:p>
                  <a:pPr algn="ctr">
                    <a:lnSpc>
                      <a:spcPts val="800"/>
                    </a:lnSpc>
                    <a:spcAft>
                      <a:spcPts val="0"/>
                    </a:spcAft>
                  </a:pPr>
                  <a:endParaRPr lang="es-CO" sz="1000" kern="1400" dirty="0">
                    <a:solidFill>
                      <a:srgbClr val="21212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upo 8"/>
              <p:cNvGrpSpPr/>
              <p:nvPr/>
            </p:nvGrpSpPr>
            <p:grpSpPr>
              <a:xfrm>
                <a:off x="1328453" y="-13199"/>
                <a:ext cx="1414747" cy="212725"/>
                <a:chOff x="-43147" y="-13199"/>
                <a:chExt cx="1414747" cy="212725"/>
              </a:xfrm>
            </p:grpSpPr>
            <p:sp>
              <p:nvSpPr>
                <p:cNvPr id="19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371600" cy="160020"/>
                </a:xfrm>
                <a:prstGeom prst="rect">
                  <a:avLst/>
                </a:prstGeom>
                <a:solidFill>
                  <a:srgbClr val="466BA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21212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DCD6D4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36576" tIns="36576" rIns="36576" bIns="36576" anchor="t" anchorCtr="0" upright="1">
                  <a:noAutofit/>
                </a:bodyPr>
                <a:lstStyle/>
                <a:p>
                  <a:endParaRPr lang="es-CO"/>
                </a:p>
              </p:txBody>
            </p:sp>
            <p:sp>
              <p:nvSpPr>
                <p:cNvPr id="2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-43147" y="-13199"/>
                  <a:ext cx="1358101" cy="2127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E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21212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rot="0" vert="horz" wrap="square" lIns="36576" tIns="36576" rIns="36576" bIns="36576" anchor="t" anchorCtr="0" upright="1">
                  <a:noAutofit/>
                </a:bodyPr>
                <a:lstStyle/>
                <a:p>
                  <a:pPr algn="ctr">
                    <a:lnSpc>
                      <a:spcPts val="800"/>
                    </a:lnSpc>
                    <a:spcAft>
                      <a:spcPts val="0"/>
                    </a:spcAft>
                  </a:pPr>
                  <a:endParaRPr lang="es-CO" sz="1000" kern="1400" dirty="0">
                    <a:solidFill>
                      <a:srgbClr val="21212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2667962" y="0"/>
                <a:ext cx="1446838" cy="160020"/>
              </a:xfrm>
              <a:prstGeom prst="rect">
                <a:avLst/>
              </a:prstGeom>
              <a:solidFill>
                <a:srgbClr val="3284C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21212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DCD6D4"/>
                      </a:outerShdw>
                    </a:effectLst>
                  </a14:hiddenEffects>
                </a:ext>
              </a:extLst>
            </p:spPr>
            <p:txBody>
              <a:bodyPr rot="0" vert="horz" wrap="square" lIns="36576" tIns="36576" rIns="36576" bIns="36576" anchor="t" anchorCtr="0" upright="1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15" name="Rectangle 17"/>
              <p:cNvSpPr>
                <a:spLocks noChangeArrowheads="1"/>
              </p:cNvSpPr>
              <p:nvPr/>
            </p:nvSpPr>
            <p:spPr bwMode="auto">
              <a:xfrm>
                <a:off x="4114800" y="0"/>
                <a:ext cx="1371600" cy="160020"/>
              </a:xfrm>
              <a:prstGeom prst="rect">
                <a:avLst/>
              </a:prstGeom>
              <a:solidFill>
                <a:srgbClr val="DE4E2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21212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DCD6D4"/>
                      </a:outerShdw>
                    </a:effectLst>
                  </a14:hiddenEffects>
                </a:ext>
              </a:extLst>
            </p:spPr>
            <p:txBody>
              <a:bodyPr rot="0" vert="horz" wrap="square" lIns="36576" tIns="36576" rIns="36576" bIns="36576" anchor="t" anchorCtr="0" upright="1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13" name="Rectangle 18"/>
              <p:cNvSpPr>
                <a:spLocks noChangeArrowheads="1"/>
              </p:cNvSpPr>
              <p:nvPr/>
            </p:nvSpPr>
            <p:spPr bwMode="auto">
              <a:xfrm>
                <a:off x="5486400" y="0"/>
                <a:ext cx="1371600" cy="160020"/>
              </a:xfrm>
              <a:prstGeom prst="rect">
                <a:avLst/>
              </a:prstGeom>
              <a:solidFill>
                <a:srgbClr val="6D2D7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21212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DCD6D4"/>
                      </a:outerShdw>
                    </a:effectLst>
                  </a14:hiddenEffects>
                </a:ext>
              </a:extLst>
            </p:spPr>
            <p:txBody>
              <a:bodyPr rot="0" vert="horz" wrap="square" lIns="36576" tIns="36576" rIns="36576" bIns="36576" anchor="t" anchorCtr="0" upright="1">
                <a:noAutofit/>
              </a:bodyPr>
              <a:lstStyle/>
              <a:p>
                <a:endParaRPr lang="es-CO"/>
              </a:p>
            </p:txBody>
          </p:sp>
        </p:grpSp>
      </p:grpSp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820" y="5404919"/>
            <a:ext cx="4673180" cy="1231318"/>
          </a:xfrm>
          <a:prstGeom prst="rect">
            <a:avLst/>
          </a:prstGeom>
        </p:spPr>
      </p:pic>
      <p:sp>
        <p:nvSpPr>
          <p:cNvPr id="24" name="Subtítulo 9"/>
          <p:cNvSpPr>
            <a:spLocks noGrp="1"/>
          </p:cNvSpPr>
          <p:nvPr>
            <p:ph type="subTitle" idx="1"/>
          </p:nvPr>
        </p:nvSpPr>
        <p:spPr>
          <a:xfrm>
            <a:off x="4144997" y="2980377"/>
            <a:ext cx="1359165" cy="427466"/>
          </a:xfrm>
        </p:spPr>
        <p:txBody>
          <a:bodyPr>
            <a:normAutofit/>
          </a:bodyPr>
          <a:lstStyle/>
          <a:p>
            <a:r>
              <a:rPr lang="es-CO" dirty="0"/>
              <a:t>Agosto 2019</a:t>
            </a:r>
          </a:p>
        </p:txBody>
      </p:sp>
    </p:spTree>
    <p:extLst>
      <p:ext uri="{BB962C8B-B14F-4D97-AF65-F5344CB8AC3E}">
        <p14:creationId xmlns:p14="http://schemas.microsoft.com/office/powerpoint/2010/main" val="135051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6212114"/>
          </a:xfrm>
          <a:prstGeom prst="rect">
            <a:avLst/>
          </a:prstGeom>
          <a:blipFill dpi="0" rotWithShape="1">
            <a:blip r:embed="rId2">
              <a:alphaModFix amt="3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372862" y="1933546"/>
            <a:ext cx="11248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800" b="1" dirty="0">
                <a:solidFill>
                  <a:schemeClr val="accent1">
                    <a:lumMod val="50000"/>
                  </a:schemeClr>
                </a:solidFill>
                <a:ea typeface="Roboto" charset="0"/>
                <a:cs typeface="Roboto" charset="0"/>
              </a:rPr>
              <a:t> DEPARTAMENTOS CON MAYOR INHABILITADOS POR CORPORACION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390" y="47828"/>
            <a:ext cx="281261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91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0" name="TextBox 4"/>
          <p:cNvSpPr txBox="1"/>
          <p:nvPr/>
        </p:nvSpPr>
        <p:spPr>
          <a:xfrm>
            <a:off x="386346" y="486371"/>
            <a:ext cx="790539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CO" sz="4400" dirty="0"/>
              <a:t>ALCALDÍA</a:t>
            </a:r>
          </a:p>
        </p:txBody>
      </p:sp>
      <p:grpSp>
        <p:nvGrpSpPr>
          <p:cNvPr id="279" name="Group 528"/>
          <p:cNvGrpSpPr/>
          <p:nvPr/>
        </p:nvGrpSpPr>
        <p:grpSpPr>
          <a:xfrm>
            <a:off x="7242356" y="1138905"/>
            <a:ext cx="1563953" cy="106294"/>
            <a:chOff x="-170626" y="0"/>
            <a:chExt cx="13534857" cy="166915"/>
          </a:xfrm>
        </p:grpSpPr>
        <p:sp>
          <p:nvSpPr>
            <p:cNvPr id="329" name="Parallelogram 529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0" name="Parallelogram 530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1" name="Parallelogram 531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7" name="Rectángulo 96"/>
          <p:cNvSpPr/>
          <p:nvPr/>
        </p:nvSpPr>
        <p:spPr>
          <a:xfrm>
            <a:off x="386346" y="1340957"/>
            <a:ext cx="11518609" cy="483449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Rectangle: Rounded Corners 3">
            <a:extLst>
              <a:ext uri="{FF2B5EF4-FFF2-40B4-BE49-F238E27FC236}">
                <a16:creationId xmlns="" xmlns:a16="http://schemas.microsoft.com/office/drawing/2014/main" id="{DB6A66ED-D849-49AC-A677-E398FAEB3415}"/>
              </a:ext>
            </a:extLst>
          </p:cNvPr>
          <p:cNvSpPr/>
          <p:nvPr/>
        </p:nvSpPr>
        <p:spPr>
          <a:xfrm>
            <a:off x="386346" y="6211299"/>
            <a:ext cx="11066475" cy="107155"/>
          </a:xfrm>
          <a:prstGeom prst="roundRect">
            <a:avLst>
              <a:gd name="adj" fmla="val 50000"/>
            </a:avLst>
          </a:prstGeom>
          <a:solidFill>
            <a:srgbClr val="9C1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C71ADC99-81CB-41FE-849A-2ACBDD4519DE}"/>
              </a:ext>
            </a:extLst>
          </p:cNvPr>
          <p:cNvSpPr/>
          <p:nvPr/>
        </p:nvSpPr>
        <p:spPr>
          <a:xfrm>
            <a:off x="924652" y="5178663"/>
            <a:ext cx="10306737" cy="7852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9BDA24BB-C0B9-4881-AEAB-624788F07B37}"/>
              </a:ext>
            </a:extLst>
          </p:cNvPr>
          <p:cNvSpPr txBox="1"/>
          <p:nvPr/>
        </p:nvSpPr>
        <p:spPr>
          <a:xfrm>
            <a:off x="924652" y="5220180"/>
            <a:ext cx="1030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Los departamentos con mayor número de inhabilitados son Antioquia con </a:t>
            </a:r>
            <a:r>
              <a:rPr lang="es-MX" dirty="0">
                <a:solidFill>
                  <a:srgbClr val="9C1060"/>
                </a:solidFill>
              </a:rPr>
              <a:t>4</a:t>
            </a:r>
            <a:r>
              <a:rPr lang="es-MX" dirty="0"/>
              <a:t> y Boyacá con </a:t>
            </a:r>
            <a:r>
              <a:rPr lang="es-MX" dirty="0">
                <a:solidFill>
                  <a:srgbClr val="9C1060"/>
                </a:solidFill>
              </a:rPr>
              <a:t>3</a:t>
            </a:r>
            <a:r>
              <a:rPr lang="es-MX" dirty="0"/>
              <a:t> para el cargo de Alcaldes en el territorio nacional. 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="" xmlns:a16="http://schemas.microsoft.com/office/drawing/2014/main" id="{C2B6AB2B-A3D7-4CBA-8CCB-8C4E9A5EE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24904"/>
              </p:ext>
            </p:extLst>
          </p:nvPr>
        </p:nvGraphicFramePr>
        <p:xfrm>
          <a:off x="8229601" y="1816013"/>
          <a:ext cx="2286000" cy="2667000"/>
        </p:xfrm>
        <a:graphic>
          <a:graphicData uri="http://schemas.openxmlformats.org/drawingml/2006/table">
            <a:tbl>
              <a:tblPr/>
              <a:tblGrid>
                <a:gridCol w="1169950">
                  <a:extLst>
                    <a:ext uri="{9D8B030D-6E8A-4147-A177-3AD203B41FA5}">
                      <a16:colId xmlns="" xmlns:a16="http://schemas.microsoft.com/office/drawing/2014/main" val="987124042"/>
                    </a:ext>
                  </a:extLst>
                </a:gridCol>
                <a:gridCol w="1116050">
                  <a:extLst>
                    <a:ext uri="{9D8B030D-6E8A-4147-A177-3AD203B41FA5}">
                      <a16:colId xmlns="" xmlns:a16="http://schemas.microsoft.com/office/drawing/2014/main" val="392324393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124589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341414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792801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056868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866735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CORDOBA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055487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646722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HUILA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716482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900340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PUTUMAYO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85949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591741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19986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443186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5774775"/>
                  </a:ext>
                </a:extLst>
              </a:tr>
            </a:tbl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="" xmlns:a16="http://schemas.microsoft.com/office/drawing/2014/main" id="{D49C88A4-FBDE-49AF-AD78-0F8CEEF377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289847"/>
              </p:ext>
            </p:extLst>
          </p:nvPr>
        </p:nvGraphicFramePr>
        <p:xfrm>
          <a:off x="2475048" y="19343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390" y="47828"/>
            <a:ext cx="281261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39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0" name="TextBox 4"/>
          <p:cNvSpPr txBox="1"/>
          <p:nvPr/>
        </p:nvSpPr>
        <p:spPr>
          <a:xfrm>
            <a:off x="386346" y="486371"/>
            <a:ext cx="790539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MX" sz="4400" dirty="0"/>
              <a:t>C</a:t>
            </a:r>
            <a:r>
              <a:rPr lang="es-CO" sz="4400" dirty="0"/>
              <a:t>ONCEJO</a:t>
            </a:r>
          </a:p>
        </p:txBody>
      </p:sp>
      <p:grpSp>
        <p:nvGrpSpPr>
          <p:cNvPr id="279" name="Group 528"/>
          <p:cNvGrpSpPr/>
          <p:nvPr/>
        </p:nvGrpSpPr>
        <p:grpSpPr>
          <a:xfrm>
            <a:off x="7242356" y="1138905"/>
            <a:ext cx="1563953" cy="106294"/>
            <a:chOff x="-170626" y="0"/>
            <a:chExt cx="13534857" cy="166915"/>
          </a:xfrm>
        </p:grpSpPr>
        <p:sp>
          <p:nvSpPr>
            <p:cNvPr id="329" name="Parallelogram 529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0" name="Parallelogram 530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1" name="Parallelogram 531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7" name="Rectángulo 96"/>
          <p:cNvSpPr/>
          <p:nvPr/>
        </p:nvSpPr>
        <p:spPr>
          <a:xfrm>
            <a:off x="386346" y="1080310"/>
            <a:ext cx="11518609" cy="509514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Rectangle: Rounded Corners 3">
            <a:extLst>
              <a:ext uri="{FF2B5EF4-FFF2-40B4-BE49-F238E27FC236}">
                <a16:creationId xmlns="" xmlns:a16="http://schemas.microsoft.com/office/drawing/2014/main" id="{DB6A66ED-D849-49AC-A677-E398FAEB3415}"/>
              </a:ext>
            </a:extLst>
          </p:cNvPr>
          <p:cNvSpPr/>
          <p:nvPr/>
        </p:nvSpPr>
        <p:spPr>
          <a:xfrm>
            <a:off x="386346" y="6211299"/>
            <a:ext cx="11066475" cy="107155"/>
          </a:xfrm>
          <a:prstGeom prst="roundRect">
            <a:avLst>
              <a:gd name="adj" fmla="val 50000"/>
            </a:avLst>
          </a:prstGeom>
          <a:solidFill>
            <a:srgbClr val="9C1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C71ADC99-81CB-41FE-849A-2ACBDD4519DE}"/>
              </a:ext>
            </a:extLst>
          </p:cNvPr>
          <p:cNvSpPr/>
          <p:nvPr/>
        </p:nvSpPr>
        <p:spPr>
          <a:xfrm>
            <a:off x="924652" y="5442012"/>
            <a:ext cx="8317003" cy="5218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9BDA24BB-C0B9-4881-AEAB-624788F07B37}"/>
              </a:ext>
            </a:extLst>
          </p:cNvPr>
          <p:cNvSpPr txBox="1"/>
          <p:nvPr/>
        </p:nvSpPr>
        <p:spPr>
          <a:xfrm>
            <a:off x="924652" y="5379133"/>
            <a:ext cx="8317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Los departamentos con mayor número de inhabilitados son Cundinamarca con </a:t>
            </a:r>
            <a:r>
              <a:rPr lang="es-MX" sz="1600" dirty="0">
                <a:solidFill>
                  <a:srgbClr val="9C1060"/>
                </a:solidFill>
              </a:rPr>
              <a:t>65</a:t>
            </a:r>
            <a:r>
              <a:rPr lang="es-MX" sz="1600" dirty="0"/>
              <a:t> y Antioquia con </a:t>
            </a:r>
            <a:r>
              <a:rPr lang="es-MX" sz="1600" dirty="0">
                <a:solidFill>
                  <a:srgbClr val="9C1060"/>
                </a:solidFill>
              </a:rPr>
              <a:t>64</a:t>
            </a:r>
            <a:r>
              <a:rPr lang="es-MX" sz="1600" dirty="0"/>
              <a:t> para el cargo de Concejales en el territorio nacional. 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390" y="47828"/>
            <a:ext cx="2812610" cy="785091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="" xmlns:a16="http://schemas.microsoft.com/office/drawing/2014/main" id="{2A5B090D-8CC5-4E1A-AB5D-661CCDACF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220122"/>
              </p:ext>
            </p:extLst>
          </p:nvPr>
        </p:nvGraphicFramePr>
        <p:xfrm>
          <a:off x="9379390" y="1080310"/>
          <a:ext cx="2426264" cy="5018652"/>
        </p:xfrm>
        <a:graphic>
          <a:graphicData uri="http://schemas.openxmlformats.org/drawingml/2006/table">
            <a:tbl>
              <a:tblPr/>
              <a:tblGrid>
                <a:gridCol w="1404868">
                  <a:extLst>
                    <a:ext uri="{9D8B030D-6E8A-4147-A177-3AD203B41FA5}">
                      <a16:colId xmlns="" xmlns:a16="http://schemas.microsoft.com/office/drawing/2014/main" val="1692229391"/>
                    </a:ext>
                  </a:extLst>
                </a:gridCol>
                <a:gridCol w="1021396">
                  <a:extLst>
                    <a:ext uri="{9D8B030D-6E8A-4147-A177-3AD203B41FA5}">
                      <a16:colId xmlns="" xmlns:a16="http://schemas.microsoft.com/office/drawing/2014/main" val="190689317"/>
                    </a:ext>
                  </a:extLst>
                </a:gridCol>
              </a:tblGrid>
              <a:tr h="1618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87962423"/>
                  </a:ext>
                </a:extLst>
              </a:tr>
              <a:tr h="1618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77434568"/>
                  </a:ext>
                </a:extLst>
              </a:tr>
              <a:tr h="1618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Arauca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00674442"/>
                  </a:ext>
                </a:extLst>
              </a:tr>
              <a:tr h="1618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99023084"/>
                  </a:ext>
                </a:extLst>
              </a:tr>
              <a:tr h="1618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 D.C.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58351918"/>
                  </a:ext>
                </a:extLst>
              </a:tr>
              <a:tr h="1618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Bolívar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40878069"/>
                  </a:ext>
                </a:extLst>
              </a:tr>
              <a:tr h="1618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Boyacá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66349421"/>
                  </a:ext>
                </a:extLst>
              </a:tr>
              <a:tr h="1618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Caldas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42289578"/>
                  </a:ext>
                </a:extLst>
              </a:tr>
              <a:tr h="1618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Caquetá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62738041"/>
                  </a:ext>
                </a:extLst>
              </a:tr>
              <a:tr h="1618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Casanare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22491512"/>
                  </a:ext>
                </a:extLst>
              </a:tr>
              <a:tr h="1618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Cauca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9770393"/>
                  </a:ext>
                </a:extLst>
              </a:tr>
              <a:tr h="1618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Cesar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62286450"/>
                  </a:ext>
                </a:extLst>
              </a:tr>
              <a:tr h="1618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Chocó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98528987"/>
                  </a:ext>
                </a:extLst>
              </a:tr>
              <a:tr h="1618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Córdoba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90878558"/>
                  </a:ext>
                </a:extLst>
              </a:tr>
              <a:tr h="1618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9643925"/>
                  </a:ext>
                </a:extLst>
              </a:tr>
              <a:tr h="1618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Guaviare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80171901"/>
                  </a:ext>
                </a:extLst>
              </a:tr>
              <a:tr h="1618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Huila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68543926"/>
                  </a:ext>
                </a:extLst>
              </a:tr>
              <a:tr h="1618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Guajira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9383744"/>
                  </a:ext>
                </a:extLst>
              </a:tr>
              <a:tr h="1618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37473525"/>
                  </a:ext>
                </a:extLst>
              </a:tr>
              <a:tr h="1618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19148378"/>
                  </a:ext>
                </a:extLst>
              </a:tr>
              <a:tr h="1618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40252257"/>
                  </a:ext>
                </a:extLst>
              </a:tr>
              <a:tr h="1618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De Santander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80845745"/>
                  </a:ext>
                </a:extLst>
              </a:tr>
              <a:tr h="1618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Putumayo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6052161"/>
                  </a:ext>
                </a:extLst>
              </a:tr>
              <a:tr h="1618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Quindío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76404262"/>
                  </a:ext>
                </a:extLst>
              </a:tr>
              <a:tr h="1618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Risaralda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8427118"/>
                  </a:ext>
                </a:extLst>
              </a:tr>
              <a:tr h="1618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4275550"/>
                  </a:ext>
                </a:extLst>
              </a:tr>
              <a:tr h="1618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Sucre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00993834"/>
                  </a:ext>
                </a:extLst>
              </a:tr>
              <a:tr h="1618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78409332"/>
                  </a:ext>
                </a:extLst>
              </a:tr>
              <a:tr h="1618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 Del Cauca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44397403"/>
                  </a:ext>
                </a:extLst>
              </a:tr>
              <a:tr h="1618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Vaupés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6403406"/>
                  </a:ext>
                </a:extLst>
              </a:tr>
              <a:tr h="1618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6243655"/>
                  </a:ext>
                </a:extLst>
              </a:tr>
            </a:tbl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="" xmlns:a16="http://schemas.microsoft.com/office/drawing/2014/main" id="{EF5B70EE-CC24-49B1-896A-551C463EB8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557921"/>
              </p:ext>
            </p:extLst>
          </p:nvPr>
        </p:nvGraphicFramePr>
        <p:xfrm>
          <a:off x="459833" y="1199325"/>
          <a:ext cx="8820255" cy="409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5653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0" name="TextBox 4"/>
          <p:cNvSpPr txBox="1"/>
          <p:nvPr/>
        </p:nvSpPr>
        <p:spPr>
          <a:xfrm>
            <a:off x="386346" y="486371"/>
            <a:ext cx="790539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MX" sz="4400" dirty="0"/>
              <a:t>D</a:t>
            </a:r>
            <a:r>
              <a:rPr lang="es-CO" sz="4400" dirty="0"/>
              <a:t>IPUTADO</a:t>
            </a:r>
          </a:p>
        </p:txBody>
      </p:sp>
      <p:grpSp>
        <p:nvGrpSpPr>
          <p:cNvPr id="279" name="Group 528"/>
          <p:cNvGrpSpPr/>
          <p:nvPr/>
        </p:nvGrpSpPr>
        <p:grpSpPr>
          <a:xfrm>
            <a:off x="7242356" y="1138905"/>
            <a:ext cx="1563953" cy="106294"/>
            <a:chOff x="-170626" y="0"/>
            <a:chExt cx="13534857" cy="166915"/>
          </a:xfrm>
        </p:grpSpPr>
        <p:sp>
          <p:nvSpPr>
            <p:cNvPr id="329" name="Parallelogram 529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0" name="Parallelogram 530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1" name="Parallelogram 531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7" name="Rectángulo 96"/>
          <p:cNvSpPr/>
          <p:nvPr/>
        </p:nvSpPr>
        <p:spPr>
          <a:xfrm>
            <a:off x="386346" y="1340957"/>
            <a:ext cx="11518609" cy="483449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Rectangle: Rounded Corners 3">
            <a:extLst>
              <a:ext uri="{FF2B5EF4-FFF2-40B4-BE49-F238E27FC236}">
                <a16:creationId xmlns="" xmlns:a16="http://schemas.microsoft.com/office/drawing/2014/main" id="{DB6A66ED-D849-49AC-A677-E398FAEB3415}"/>
              </a:ext>
            </a:extLst>
          </p:cNvPr>
          <p:cNvSpPr/>
          <p:nvPr/>
        </p:nvSpPr>
        <p:spPr>
          <a:xfrm>
            <a:off x="386346" y="6211299"/>
            <a:ext cx="11066475" cy="107155"/>
          </a:xfrm>
          <a:prstGeom prst="roundRect">
            <a:avLst>
              <a:gd name="adj" fmla="val 50000"/>
            </a:avLst>
          </a:prstGeom>
          <a:solidFill>
            <a:srgbClr val="9C1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C71ADC99-81CB-41FE-849A-2ACBDD4519DE}"/>
              </a:ext>
            </a:extLst>
          </p:cNvPr>
          <p:cNvSpPr/>
          <p:nvPr/>
        </p:nvSpPr>
        <p:spPr>
          <a:xfrm>
            <a:off x="924652" y="5178663"/>
            <a:ext cx="10306737" cy="7852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9BDA24BB-C0B9-4881-AEAB-624788F07B37}"/>
              </a:ext>
            </a:extLst>
          </p:cNvPr>
          <p:cNvSpPr txBox="1"/>
          <p:nvPr/>
        </p:nvSpPr>
        <p:spPr>
          <a:xfrm>
            <a:off x="924652" y="5220180"/>
            <a:ext cx="1030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El departamento con mayor número de inhabilitados es Casanare con </a:t>
            </a:r>
            <a:r>
              <a:rPr lang="es-MX" dirty="0">
                <a:solidFill>
                  <a:srgbClr val="9C1060"/>
                </a:solidFill>
              </a:rPr>
              <a:t>3</a:t>
            </a:r>
            <a:r>
              <a:rPr lang="es-MX" dirty="0"/>
              <a:t> candidatos para el cargo de Diputado. 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="" xmlns:a16="http://schemas.microsoft.com/office/drawing/2014/main" id="{6AB81098-1598-4CDF-AE8A-5077E53A1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086494"/>
              </p:ext>
            </p:extLst>
          </p:nvPr>
        </p:nvGraphicFramePr>
        <p:xfrm>
          <a:off x="8468558" y="2351917"/>
          <a:ext cx="2286000" cy="1714500"/>
        </p:xfrm>
        <a:graphic>
          <a:graphicData uri="http://schemas.openxmlformats.org/drawingml/2006/table">
            <a:tbl>
              <a:tblPr/>
              <a:tblGrid>
                <a:gridCol w="1169950">
                  <a:extLst>
                    <a:ext uri="{9D8B030D-6E8A-4147-A177-3AD203B41FA5}">
                      <a16:colId xmlns="" xmlns:a16="http://schemas.microsoft.com/office/drawing/2014/main" val="262794888"/>
                    </a:ext>
                  </a:extLst>
                </a:gridCol>
                <a:gridCol w="1116050">
                  <a:extLst>
                    <a:ext uri="{9D8B030D-6E8A-4147-A177-3AD203B41FA5}">
                      <a16:colId xmlns="" xmlns:a16="http://schemas.microsoft.com/office/drawing/2014/main" val="191287182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CASANARE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13787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92334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983806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859532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RISARALDA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691005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378814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08421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025591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3721012"/>
                  </a:ext>
                </a:extLst>
              </a:tr>
            </a:tbl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="" xmlns:a16="http://schemas.microsoft.com/office/drawing/2014/main" id="{0F721E34-8CEE-45AD-8C32-A36FD8EE89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084492"/>
              </p:ext>
            </p:extLst>
          </p:nvPr>
        </p:nvGraphicFramePr>
        <p:xfrm>
          <a:off x="1462959" y="20117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390" y="47828"/>
            <a:ext cx="281261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59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0" name="TextBox 4"/>
          <p:cNvSpPr txBox="1"/>
          <p:nvPr/>
        </p:nvSpPr>
        <p:spPr>
          <a:xfrm>
            <a:off x="386346" y="486371"/>
            <a:ext cx="790539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MX" sz="4400" dirty="0"/>
              <a:t>EDIL</a:t>
            </a:r>
            <a:endParaRPr lang="es-CO" sz="4400" dirty="0"/>
          </a:p>
        </p:txBody>
      </p:sp>
      <p:grpSp>
        <p:nvGrpSpPr>
          <p:cNvPr id="279" name="Group 528"/>
          <p:cNvGrpSpPr/>
          <p:nvPr/>
        </p:nvGrpSpPr>
        <p:grpSpPr>
          <a:xfrm>
            <a:off x="7242356" y="1138905"/>
            <a:ext cx="1563953" cy="106294"/>
            <a:chOff x="-170626" y="0"/>
            <a:chExt cx="13534857" cy="166915"/>
          </a:xfrm>
        </p:grpSpPr>
        <p:sp>
          <p:nvSpPr>
            <p:cNvPr id="329" name="Parallelogram 529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0" name="Parallelogram 530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1" name="Parallelogram 531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7" name="Rectángulo 96"/>
          <p:cNvSpPr/>
          <p:nvPr/>
        </p:nvSpPr>
        <p:spPr>
          <a:xfrm>
            <a:off x="386346" y="1340957"/>
            <a:ext cx="11518609" cy="483449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Rectangle: Rounded Corners 3">
            <a:extLst>
              <a:ext uri="{FF2B5EF4-FFF2-40B4-BE49-F238E27FC236}">
                <a16:creationId xmlns="" xmlns:a16="http://schemas.microsoft.com/office/drawing/2014/main" id="{DB6A66ED-D849-49AC-A677-E398FAEB3415}"/>
              </a:ext>
            </a:extLst>
          </p:cNvPr>
          <p:cNvSpPr/>
          <p:nvPr/>
        </p:nvSpPr>
        <p:spPr>
          <a:xfrm>
            <a:off x="386346" y="6211299"/>
            <a:ext cx="11066475" cy="107155"/>
          </a:xfrm>
          <a:prstGeom prst="roundRect">
            <a:avLst>
              <a:gd name="adj" fmla="val 50000"/>
            </a:avLst>
          </a:prstGeom>
          <a:solidFill>
            <a:srgbClr val="9C1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C71ADC99-81CB-41FE-849A-2ACBDD4519DE}"/>
              </a:ext>
            </a:extLst>
          </p:cNvPr>
          <p:cNvSpPr/>
          <p:nvPr/>
        </p:nvSpPr>
        <p:spPr>
          <a:xfrm>
            <a:off x="924652" y="5178663"/>
            <a:ext cx="10306737" cy="7852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9BDA24BB-C0B9-4881-AEAB-624788F07B37}"/>
              </a:ext>
            </a:extLst>
          </p:cNvPr>
          <p:cNvSpPr txBox="1"/>
          <p:nvPr/>
        </p:nvSpPr>
        <p:spPr>
          <a:xfrm>
            <a:off x="924652" y="5220180"/>
            <a:ext cx="1030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Bogotá con mayor número de candidatos inhabilitados para el cargo de Edil en el territorio nacional. 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="" xmlns:a16="http://schemas.microsoft.com/office/drawing/2014/main" id="{5209FF5E-95F0-4576-9F8C-81DE58F780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082740"/>
              </p:ext>
            </p:extLst>
          </p:nvPr>
        </p:nvGraphicFramePr>
        <p:xfrm>
          <a:off x="924338" y="1694131"/>
          <a:ext cx="7621312" cy="3177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390" y="47828"/>
            <a:ext cx="2812610" cy="785091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="" xmlns:a16="http://schemas.microsoft.com/office/drawing/2014/main" id="{46319647-E446-49C5-A8B7-2AB70D78E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116573"/>
              </p:ext>
            </p:extLst>
          </p:nvPr>
        </p:nvGraphicFramePr>
        <p:xfrm>
          <a:off x="9408121" y="1518859"/>
          <a:ext cx="2044700" cy="3429000"/>
        </p:xfrm>
        <a:graphic>
          <a:graphicData uri="http://schemas.openxmlformats.org/drawingml/2006/table">
            <a:tbl>
              <a:tblPr/>
              <a:tblGrid>
                <a:gridCol w="1282700">
                  <a:extLst>
                    <a:ext uri="{9D8B030D-6E8A-4147-A177-3AD203B41FA5}">
                      <a16:colId xmlns="" xmlns:a16="http://schemas.microsoft.com/office/drawing/2014/main" val="3198627978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100463207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BOGOTA D.C.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123881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002072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492262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BOLIVAR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870432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CASANARE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214233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833707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85621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851529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CORDOBA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136591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189006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GUAJIRA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095343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036294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DE SANTANDER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65750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RISARALDA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788985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217244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859630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0448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681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6212114"/>
          </a:xfrm>
          <a:prstGeom prst="rect">
            <a:avLst/>
          </a:prstGeom>
          <a:blipFill dpi="0" rotWithShape="1">
            <a:blip r:embed="rId2">
              <a:alphaModFix amt="3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372862" y="1933546"/>
            <a:ext cx="11248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800" b="1" dirty="0">
                <a:solidFill>
                  <a:schemeClr val="accent1">
                    <a:lumMod val="50000"/>
                  </a:schemeClr>
                </a:solidFill>
                <a:ea typeface="Roboto" charset="0"/>
                <a:cs typeface="Roboto" charset="0"/>
              </a:rPr>
              <a:t>PARTIDOS POLÍTICOS CON MAYOR INHABILITADOS POR CORPORACION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390" y="47828"/>
            <a:ext cx="281261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0" name="TextBox 4"/>
          <p:cNvSpPr txBox="1"/>
          <p:nvPr/>
        </p:nvSpPr>
        <p:spPr>
          <a:xfrm>
            <a:off x="386346" y="486371"/>
            <a:ext cx="790539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CO" sz="4400" dirty="0"/>
              <a:t>ALCALDÍA</a:t>
            </a:r>
          </a:p>
        </p:txBody>
      </p:sp>
      <p:grpSp>
        <p:nvGrpSpPr>
          <p:cNvPr id="279" name="Group 528"/>
          <p:cNvGrpSpPr/>
          <p:nvPr/>
        </p:nvGrpSpPr>
        <p:grpSpPr>
          <a:xfrm>
            <a:off x="7242356" y="1138905"/>
            <a:ext cx="1563953" cy="106294"/>
            <a:chOff x="-170626" y="0"/>
            <a:chExt cx="13534857" cy="166915"/>
          </a:xfrm>
        </p:grpSpPr>
        <p:sp>
          <p:nvSpPr>
            <p:cNvPr id="329" name="Parallelogram 529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0" name="Parallelogram 530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1" name="Parallelogram 531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7" name="Rectángulo 96"/>
          <p:cNvSpPr/>
          <p:nvPr/>
        </p:nvSpPr>
        <p:spPr>
          <a:xfrm>
            <a:off x="386346" y="1340957"/>
            <a:ext cx="11518609" cy="483449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Rectangle: Rounded Corners 3">
            <a:extLst>
              <a:ext uri="{FF2B5EF4-FFF2-40B4-BE49-F238E27FC236}">
                <a16:creationId xmlns="" xmlns:a16="http://schemas.microsoft.com/office/drawing/2014/main" id="{DB6A66ED-D849-49AC-A677-E398FAEB3415}"/>
              </a:ext>
            </a:extLst>
          </p:cNvPr>
          <p:cNvSpPr/>
          <p:nvPr/>
        </p:nvSpPr>
        <p:spPr>
          <a:xfrm>
            <a:off x="386346" y="6211299"/>
            <a:ext cx="11066475" cy="107155"/>
          </a:xfrm>
          <a:prstGeom prst="roundRect">
            <a:avLst>
              <a:gd name="adj" fmla="val 50000"/>
            </a:avLst>
          </a:prstGeom>
          <a:solidFill>
            <a:srgbClr val="9C1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C71ADC99-81CB-41FE-849A-2ACBDD4519DE}"/>
              </a:ext>
            </a:extLst>
          </p:cNvPr>
          <p:cNvSpPr/>
          <p:nvPr/>
        </p:nvSpPr>
        <p:spPr>
          <a:xfrm>
            <a:off x="924652" y="5178663"/>
            <a:ext cx="10306737" cy="7852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9BDA24BB-C0B9-4881-AEAB-624788F07B37}"/>
              </a:ext>
            </a:extLst>
          </p:cNvPr>
          <p:cNvSpPr txBox="1"/>
          <p:nvPr/>
        </p:nvSpPr>
        <p:spPr>
          <a:xfrm>
            <a:off x="924652" y="5220180"/>
            <a:ext cx="1030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El partido político con mayor número de inhabilitados para el cargo de Alcaldes es el Partido Conservador Colombiano con 3 candidatos en el territorio nacional. 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390" y="47828"/>
            <a:ext cx="2812610" cy="785091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="" xmlns:a16="http://schemas.microsoft.com/office/drawing/2014/main" id="{67AFB280-860C-4A1C-BE7D-8594F9A0F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977272"/>
              </p:ext>
            </p:extLst>
          </p:nvPr>
        </p:nvGraphicFramePr>
        <p:xfrm>
          <a:off x="7080690" y="1622625"/>
          <a:ext cx="4597400" cy="3048000"/>
        </p:xfrm>
        <a:graphic>
          <a:graphicData uri="http://schemas.openxmlformats.org/drawingml/2006/table">
            <a:tbl>
              <a:tblPr/>
              <a:tblGrid>
                <a:gridCol w="3693149">
                  <a:extLst>
                    <a:ext uri="{9D8B030D-6E8A-4147-A177-3AD203B41FA5}">
                      <a16:colId xmlns="" xmlns:a16="http://schemas.microsoft.com/office/drawing/2014/main" val="3816173923"/>
                    </a:ext>
                  </a:extLst>
                </a:gridCol>
                <a:gridCol w="904251">
                  <a:extLst>
                    <a:ext uri="{9D8B030D-6E8A-4147-A177-3AD203B41FA5}">
                      <a16:colId xmlns="" xmlns:a16="http://schemas.microsoft.com/office/drawing/2014/main" val="64596227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Buenas Acciones... Grandes Resultados Unidos Si Avanzamos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049396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 Humana - Unión Patriótica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10507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Duitama Florece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87025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Movimiento Autoridades Indigenas De Colombia - AICO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17153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Movimiento Por La Unidad De San Rafael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587563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064471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Alianza Social Independiente - ASI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908287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Cambio Radical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998362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Centro Democratico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593356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Colombia Justa Libres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936861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Colombia Renaciente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638363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Conservador Colombiano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811937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De Reivindicación Énica "PRE"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090895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Liberal Colombiano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677676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Social De Unidad Nacional  Partido De La 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093472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894267"/>
                  </a:ext>
                </a:extLst>
              </a:tr>
            </a:tbl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="" xmlns:a16="http://schemas.microsoft.com/office/drawing/2014/main" id="{88D7F628-AC9B-4F9F-9074-4F3018DE5E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10910"/>
              </p:ext>
            </p:extLst>
          </p:nvPr>
        </p:nvGraphicFramePr>
        <p:xfrm>
          <a:off x="575086" y="1417497"/>
          <a:ext cx="5985512" cy="358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9655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0" name="TextBox 4"/>
          <p:cNvSpPr txBox="1"/>
          <p:nvPr/>
        </p:nvSpPr>
        <p:spPr>
          <a:xfrm>
            <a:off x="386346" y="486371"/>
            <a:ext cx="790539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MX" sz="4400" dirty="0"/>
              <a:t>C</a:t>
            </a:r>
            <a:r>
              <a:rPr lang="es-CO" sz="4400" dirty="0"/>
              <a:t>ONCEJO</a:t>
            </a:r>
          </a:p>
        </p:txBody>
      </p:sp>
      <p:grpSp>
        <p:nvGrpSpPr>
          <p:cNvPr id="279" name="Group 528"/>
          <p:cNvGrpSpPr/>
          <p:nvPr/>
        </p:nvGrpSpPr>
        <p:grpSpPr>
          <a:xfrm>
            <a:off x="7271614" y="850321"/>
            <a:ext cx="1563953" cy="106294"/>
            <a:chOff x="-170626" y="0"/>
            <a:chExt cx="13534857" cy="166915"/>
          </a:xfrm>
        </p:grpSpPr>
        <p:sp>
          <p:nvSpPr>
            <p:cNvPr id="329" name="Parallelogram 529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0" name="Parallelogram 530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1" name="Parallelogram 531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7" name="Rectángulo 96"/>
          <p:cNvSpPr/>
          <p:nvPr/>
        </p:nvSpPr>
        <p:spPr>
          <a:xfrm>
            <a:off x="386346" y="1080310"/>
            <a:ext cx="11518609" cy="509514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Rectangle: Rounded Corners 3">
            <a:extLst>
              <a:ext uri="{FF2B5EF4-FFF2-40B4-BE49-F238E27FC236}">
                <a16:creationId xmlns="" xmlns:a16="http://schemas.microsoft.com/office/drawing/2014/main" id="{DB6A66ED-D849-49AC-A677-E398FAEB3415}"/>
              </a:ext>
            </a:extLst>
          </p:cNvPr>
          <p:cNvSpPr/>
          <p:nvPr/>
        </p:nvSpPr>
        <p:spPr>
          <a:xfrm>
            <a:off x="386346" y="6211299"/>
            <a:ext cx="11066475" cy="107155"/>
          </a:xfrm>
          <a:prstGeom prst="roundRect">
            <a:avLst>
              <a:gd name="adj" fmla="val 50000"/>
            </a:avLst>
          </a:prstGeom>
          <a:solidFill>
            <a:srgbClr val="9C1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C71ADC99-81CB-41FE-849A-2ACBDD4519DE}"/>
              </a:ext>
            </a:extLst>
          </p:cNvPr>
          <p:cNvSpPr/>
          <p:nvPr/>
        </p:nvSpPr>
        <p:spPr>
          <a:xfrm>
            <a:off x="489308" y="5647362"/>
            <a:ext cx="7935864" cy="5218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9BDA24BB-C0B9-4881-AEAB-624788F07B37}"/>
              </a:ext>
            </a:extLst>
          </p:cNvPr>
          <p:cNvSpPr txBox="1"/>
          <p:nvPr/>
        </p:nvSpPr>
        <p:spPr>
          <a:xfrm>
            <a:off x="489307" y="5612271"/>
            <a:ext cx="7905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El partido político con mayor número de inhabilitados para el cargo de Concejales es el Partido Conservador Colombiano con 97 candidatos en el territorio nacional. 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390" y="47828"/>
            <a:ext cx="2812610" cy="785091"/>
          </a:xfrm>
          <a:prstGeom prst="rect">
            <a:avLst/>
          </a:prstGeom>
        </p:spPr>
      </p:pic>
      <p:graphicFrame>
        <p:nvGraphicFramePr>
          <p:cNvPr id="11" name="Tabla 10">
            <a:extLst>
              <a:ext uri="{FF2B5EF4-FFF2-40B4-BE49-F238E27FC236}">
                <a16:creationId xmlns="" xmlns:a16="http://schemas.microsoft.com/office/drawing/2014/main" id="{B1DFF698-DF60-4E58-A3F6-8FA7D0303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336509"/>
              </p:ext>
            </p:extLst>
          </p:nvPr>
        </p:nvGraphicFramePr>
        <p:xfrm>
          <a:off x="8478936" y="1137621"/>
          <a:ext cx="3326718" cy="4870063"/>
        </p:xfrm>
        <a:graphic>
          <a:graphicData uri="http://schemas.openxmlformats.org/drawingml/2006/table">
            <a:tbl>
              <a:tblPr/>
              <a:tblGrid>
                <a:gridCol w="3079790">
                  <a:extLst>
                    <a:ext uri="{9D8B030D-6E8A-4147-A177-3AD203B41FA5}">
                      <a16:colId xmlns="" xmlns:a16="http://schemas.microsoft.com/office/drawing/2014/main" val="2489787195"/>
                    </a:ext>
                  </a:extLst>
                </a:gridCol>
                <a:gridCol w="246928">
                  <a:extLst>
                    <a:ext uri="{9D8B030D-6E8A-4147-A177-3AD203B41FA5}">
                      <a16:colId xmlns="" xmlns:a16="http://schemas.microsoft.com/office/drawing/2014/main" val="514706632"/>
                    </a:ext>
                  </a:extLst>
                </a:gridCol>
              </a:tblGrid>
              <a:tr h="16496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Conservador Colombiano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1351597"/>
                  </a:ext>
                </a:extLst>
              </a:tr>
              <a:tr h="26758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Movimiento Autoridades Indigenas De Colombia - AICO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4821905"/>
                  </a:ext>
                </a:extLst>
              </a:tr>
              <a:tr h="16496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Colombia Renaciente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40310083"/>
                  </a:ext>
                </a:extLst>
              </a:tr>
              <a:tr h="16496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Cambio Radical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79714820"/>
                  </a:ext>
                </a:extLst>
              </a:tr>
              <a:tr h="320503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Social De Unidad Nacional  Partido De La U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65248163"/>
                  </a:ext>
                </a:extLst>
              </a:tr>
              <a:tr h="21467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Movimiento Alternativo Indigena Y Social - MAIS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7414348"/>
                  </a:ext>
                </a:extLst>
              </a:tr>
              <a:tr h="16496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ADA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6103482"/>
                  </a:ext>
                </a:extLst>
              </a:tr>
              <a:tr h="16496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Liberal Colombiano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8321642"/>
                  </a:ext>
                </a:extLst>
              </a:tr>
              <a:tr h="26758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Alianza Social Independiente - ASI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9241293"/>
                  </a:ext>
                </a:extLst>
              </a:tr>
              <a:tr h="21467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De Reivindicación Étnica "PRE"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8558237"/>
                  </a:ext>
                </a:extLst>
              </a:tr>
              <a:tr h="16496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Alianza Verde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14054934"/>
                  </a:ext>
                </a:extLst>
              </a:tr>
              <a:tr h="16496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Colombia Justa Libres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0807448"/>
                  </a:ext>
                </a:extLst>
              </a:tr>
              <a:tr h="21467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 Humana - Unión Patriótica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98772453"/>
                  </a:ext>
                </a:extLst>
              </a:tr>
              <a:tr h="16496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Centro Democratico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90284109"/>
                  </a:ext>
                </a:extLst>
              </a:tr>
              <a:tr h="16496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Polo Democratico Alternativo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41228532"/>
                  </a:ext>
                </a:extLst>
              </a:tr>
              <a:tr h="26758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Conservador - Partido Politico MIRA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52345451"/>
                  </a:ext>
                </a:extLst>
              </a:tr>
              <a:tr h="37341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Fuerza Alternativa Revolucionaria Del Comun - FARC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76194031"/>
                  </a:ext>
                </a:extLst>
              </a:tr>
              <a:tr h="26758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"Liga" Liga De Gobernantes Anticorrupcion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37289657"/>
                  </a:ext>
                </a:extLst>
              </a:tr>
              <a:tr h="16496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Construyendo Confianza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78906519"/>
                  </a:ext>
                </a:extLst>
              </a:tr>
              <a:tr h="21467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Lerida Avanza Firme Con Garcia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65014447"/>
                  </a:ext>
                </a:extLst>
              </a:tr>
              <a:tr h="26758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Politico Mira Y G.S.C. Colombia Justa Libres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67748611"/>
                  </a:ext>
                </a:extLst>
              </a:tr>
              <a:tr h="16496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partidos políticos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32058730"/>
                  </a:ext>
                </a:extLst>
              </a:tr>
              <a:tr h="16496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2829" marR="2829" marT="28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3302377"/>
                  </a:ext>
                </a:extLst>
              </a:tr>
            </a:tbl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="" xmlns:a16="http://schemas.microsoft.com/office/drawing/2014/main" id="{9EA078C7-9856-42AA-BFEA-F53313B4E4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971688"/>
              </p:ext>
            </p:extLst>
          </p:nvPr>
        </p:nvGraphicFramePr>
        <p:xfrm>
          <a:off x="578529" y="1198570"/>
          <a:ext cx="7816176" cy="4325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7336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0" name="TextBox 4"/>
          <p:cNvSpPr txBox="1"/>
          <p:nvPr/>
        </p:nvSpPr>
        <p:spPr>
          <a:xfrm>
            <a:off x="386346" y="486371"/>
            <a:ext cx="790539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MX" sz="4400" dirty="0"/>
              <a:t>D</a:t>
            </a:r>
            <a:r>
              <a:rPr lang="es-CO" sz="4400" dirty="0"/>
              <a:t>IPUTADO</a:t>
            </a:r>
          </a:p>
        </p:txBody>
      </p:sp>
      <p:grpSp>
        <p:nvGrpSpPr>
          <p:cNvPr id="279" name="Group 528"/>
          <p:cNvGrpSpPr/>
          <p:nvPr/>
        </p:nvGrpSpPr>
        <p:grpSpPr>
          <a:xfrm>
            <a:off x="7242356" y="1138905"/>
            <a:ext cx="1563953" cy="106294"/>
            <a:chOff x="-170626" y="0"/>
            <a:chExt cx="13534857" cy="166915"/>
          </a:xfrm>
        </p:grpSpPr>
        <p:sp>
          <p:nvSpPr>
            <p:cNvPr id="329" name="Parallelogram 529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0" name="Parallelogram 530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1" name="Parallelogram 531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7" name="Rectángulo 96"/>
          <p:cNvSpPr/>
          <p:nvPr/>
        </p:nvSpPr>
        <p:spPr>
          <a:xfrm>
            <a:off x="386346" y="1340957"/>
            <a:ext cx="11518609" cy="483449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Rectangle: Rounded Corners 3">
            <a:extLst>
              <a:ext uri="{FF2B5EF4-FFF2-40B4-BE49-F238E27FC236}">
                <a16:creationId xmlns="" xmlns:a16="http://schemas.microsoft.com/office/drawing/2014/main" id="{DB6A66ED-D849-49AC-A677-E398FAEB3415}"/>
              </a:ext>
            </a:extLst>
          </p:cNvPr>
          <p:cNvSpPr/>
          <p:nvPr/>
        </p:nvSpPr>
        <p:spPr>
          <a:xfrm>
            <a:off x="386346" y="6211299"/>
            <a:ext cx="11066475" cy="107155"/>
          </a:xfrm>
          <a:prstGeom prst="roundRect">
            <a:avLst>
              <a:gd name="adj" fmla="val 50000"/>
            </a:avLst>
          </a:prstGeom>
          <a:solidFill>
            <a:srgbClr val="9C1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C71ADC99-81CB-41FE-849A-2ACBDD4519DE}"/>
              </a:ext>
            </a:extLst>
          </p:cNvPr>
          <p:cNvSpPr/>
          <p:nvPr/>
        </p:nvSpPr>
        <p:spPr>
          <a:xfrm>
            <a:off x="924652" y="5178663"/>
            <a:ext cx="10306737" cy="7852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9BDA24BB-C0B9-4881-AEAB-624788F07B37}"/>
              </a:ext>
            </a:extLst>
          </p:cNvPr>
          <p:cNvSpPr txBox="1"/>
          <p:nvPr/>
        </p:nvSpPr>
        <p:spPr>
          <a:xfrm>
            <a:off x="924652" y="5220180"/>
            <a:ext cx="1030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El partido político con mayor número de inhabilitados para el cargo de Diputado es el Partido Colombia Renaciente con 3 candidatos en el territorio nacional. 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390" y="47828"/>
            <a:ext cx="2812610" cy="785091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="" xmlns:a16="http://schemas.microsoft.com/office/drawing/2014/main" id="{3242AB2F-227B-4AD8-B532-44E465BEA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222022"/>
              </p:ext>
            </p:extLst>
          </p:nvPr>
        </p:nvGraphicFramePr>
        <p:xfrm>
          <a:off x="7099008" y="1897733"/>
          <a:ext cx="3869184" cy="1905000"/>
        </p:xfrm>
        <a:graphic>
          <a:graphicData uri="http://schemas.openxmlformats.org/drawingml/2006/table">
            <a:tbl>
              <a:tblPr/>
              <a:tblGrid>
                <a:gridCol w="3667753">
                  <a:extLst>
                    <a:ext uri="{9D8B030D-6E8A-4147-A177-3AD203B41FA5}">
                      <a16:colId xmlns="" xmlns:a16="http://schemas.microsoft.com/office/drawing/2014/main" val="1563045978"/>
                    </a:ext>
                  </a:extLst>
                </a:gridCol>
                <a:gridCol w="201431">
                  <a:extLst>
                    <a:ext uri="{9D8B030D-6E8A-4147-A177-3AD203B41FA5}">
                      <a16:colId xmlns="" xmlns:a16="http://schemas.microsoft.com/office/drawing/2014/main" val="65001323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 Humana - Unión Patriótica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293624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Movimiento Autoridades Indigenas De Colombia - AICO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54527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623991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Alianza Social Independiente - ASI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195073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Colombia Renaciente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544860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Conservador - Partido Politico MIRA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523298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Conservador Colombiano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51300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Fuerza Alternativa Revolucionaria Del Comun - FARC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562082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Social De Unidad Nacional  Partido De La 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697207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3208462"/>
                  </a:ext>
                </a:extLst>
              </a:tr>
            </a:tbl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="" xmlns:a16="http://schemas.microsoft.com/office/drawing/2014/main" id="{06738409-F55D-4C5E-931C-BEB08B64C6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693210"/>
              </p:ext>
            </p:extLst>
          </p:nvPr>
        </p:nvGraphicFramePr>
        <p:xfrm>
          <a:off x="702814" y="1577074"/>
          <a:ext cx="6079726" cy="3390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6171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0" name="TextBox 4"/>
          <p:cNvSpPr txBox="1"/>
          <p:nvPr/>
        </p:nvSpPr>
        <p:spPr>
          <a:xfrm>
            <a:off x="386346" y="486371"/>
            <a:ext cx="790539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MX" sz="4400" dirty="0"/>
              <a:t>EDIL (Bogotá)</a:t>
            </a:r>
            <a:endParaRPr lang="es-CO" sz="4400" dirty="0"/>
          </a:p>
        </p:txBody>
      </p:sp>
      <p:grpSp>
        <p:nvGrpSpPr>
          <p:cNvPr id="279" name="Group 528"/>
          <p:cNvGrpSpPr/>
          <p:nvPr/>
        </p:nvGrpSpPr>
        <p:grpSpPr>
          <a:xfrm>
            <a:off x="7242356" y="1138905"/>
            <a:ext cx="1563953" cy="106294"/>
            <a:chOff x="-170626" y="0"/>
            <a:chExt cx="13534857" cy="166915"/>
          </a:xfrm>
        </p:grpSpPr>
        <p:sp>
          <p:nvSpPr>
            <p:cNvPr id="329" name="Parallelogram 529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0" name="Parallelogram 530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1" name="Parallelogram 531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7" name="Rectángulo 96"/>
          <p:cNvSpPr/>
          <p:nvPr/>
        </p:nvSpPr>
        <p:spPr>
          <a:xfrm>
            <a:off x="386346" y="1340957"/>
            <a:ext cx="11518609" cy="483449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Rectangle: Rounded Corners 3">
            <a:extLst>
              <a:ext uri="{FF2B5EF4-FFF2-40B4-BE49-F238E27FC236}">
                <a16:creationId xmlns="" xmlns:a16="http://schemas.microsoft.com/office/drawing/2014/main" id="{DB6A66ED-D849-49AC-A677-E398FAEB3415}"/>
              </a:ext>
            </a:extLst>
          </p:cNvPr>
          <p:cNvSpPr/>
          <p:nvPr/>
        </p:nvSpPr>
        <p:spPr>
          <a:xfrm>
            <a:off x="386346" y="6211299"/>
            <a:ext cx="11066475" cy="107155"/>
          </a:xfrm>
          <a:prstGeom prst="roundRect">
            <a:avLst>
              <a:gd name="adj" fmla="val 50000"/>
            </a:avLst>
          </a:prstGeom>
          <a:solidFill>
            <a:srgbClr val="9C1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C71ADC99-81CB-41FE-849A-2ACBDD4519DE}"/>
              </a:ext>
            </a:extLst>
          </p:cNvPr>
          <p:cNvSpPr/>
          <p:nvPr/>
        </p:nvSpPr>
        <p:spPr>
          <a:xfrm>
            <a:off x="924652" y="5178663"/>
            <a:ext cx="10306737" cy="7852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390" y="47828"/>
            <a:ext cx="2812610" cy="785091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="" xmlns:a16="http://schemas.microsoft.com/office/drawing/2014/main" id="{EDAA25B8-EDF3-4381-A056-619AFED1F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317189"/>
              </p:ext>
            </p:extLst>
          </p:nvPr>
        </p:nvGraphicFramePr>
        <p:xfrm>
          <a:off x="8291744" y="2068250"/>
          <a:ext cx="3290105" cy="1714500"/>
        </p:xfrm>
        <a:graphic>
          <a:graphicData uri="http://schemas.openxmlformats.org/drawingml/2006/table">
            <a:tbl>
              <a:tblPr/>
              <a:tblGrid>
                <a:gridCol w="3045552">
                  <a:extLst>
                    <a:ext uri="{9D8B030D-6E8A-4147-A177-3AD203B41FA5}">
                      <a16:colId xmlns="" xmlns:a16="http://schemas.microsoft.com/office/drawing/2014/main" val="3508856799"/>
                    </a:ext>
                  </a:extLst>
                </a:gridCol>
                <a:gridCol w="244553">
                  <a:extLst>
                    <a:ext uri="{9D8B030D-6E8A-4147-A177-3AD203B41FA5}">
                      <a16:colId xmlns="" xmlns:a16="http://schemas.microsoft.com/office/drawing/2014/main" val="12959643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 Humana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96823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 Humana Fontibón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891122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Alianza Social Independiente - ASI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736036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Colombia Justa Libres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817948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Colombia Renaciente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276524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Conservador - Partido Politico MIRA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81502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Conservador Colombiano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660059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Social De Unidad Nacional  Partido De La 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83488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1688818"/>
                  </a:ext>
                </a:extLst>
              </a:tr>
            </a:tbl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="" xmlns:a16="http://schemas.microsoft.com/office/drawing/2014/main" id="{1598CC76-BF15-42FF-ABEC-B7D217CEEE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957578"/>
              </p:ext>
            </p:extLst>
          </p:nvPr>
        </p:nvGraphicFramePr>
        <p:xfrm>
          <a:off x="1523999" y="1671516"/>
          <a:ext cx="6359371" cy="3295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765F7286-E867-4A1E-BE69-99B05724C687}"/>
              </a:ext>
            </a:extLst>
          </p:cNvPr>
          <p:cNvSpPr txBox="1"/>
          <p:nvPr/>
        </p:nvSpPr>
        <p:spPr>
          <a:xfrm>
            <a:off x="924652" y="5220180"/>
            <a:ext cx="1030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El partido político con mayor número de inhabilitados para el cargo de Edil es el Partido Social de Unidad Nacional de la U con 4 candidatos en la ciudad de Bogotá. </a:t>
            </a:r>
          </a:p>
        </p:txBody>
      </p:sp>
    </p:spTree>
    <p:extLst>
      <p:ext uri="{BB962C8B-B14F-4D97-AF65-F5344CB8AC3E}">
        <p14:creationId xmlns:p14="http://schemas.microsoft.com/office/powerpoint/2010/main" val="332046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áfico 32">
            <a:extLst>
              <a:ext uri="{FF2B5EF4-FFF2-40B4-BE49-F238E27FC236}">
                <a16:creationId xmlns="" xmlns:a16="http://schemas.microsoft.com/office/drawing/2014/main" id="{90D61FB3-FC02-46F5-A5AB-A2518D83EF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057143"/>
              </p:ext>
            </p:extLst>
          </p:nvPr>
        </p:nvGraphicFramePr>
        <p:xfrm>
          <a:off x="518886" y="1297007"/>
          <a:ext cx="10494196" cy="4169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0" name="TextBox 4"/>
          <p:cNvSpPr txBox="1"/>
          <p:nvPr/>
        </p:nvSpPr>
        <p:spPr>
          <a:xfrm>
            <a:off x="386346" y="539791"/>
            <a:ext cx="106664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</a:rPr>
              <a:t>CANDIDATOS INHABILITADOS POR CORPORACIÓN </a:t>
            </a:r>
          </a:p>
        </p:txBody>
      </p:sp>
      <p:grpSp>
        <p:nvGrpSpPr>
          <p:cNvPr id="279" name="Group 528"/>
          <p:cNvGrpSpPr/>
          <p:nvPr/>
        </p:nvGrpSpPr>
        <p:grpSpPr>
          <a:xfrm>
            <a:off x="7509767" y="1136617"/>
            <a:ext cx="1563953" cy="106294"/>
            <a:chOff x="-170626" y="0"/>
            <a:chExt cx="13534857" cy="166915"/>
          </a:xfrm>
        </p:grpSpPr>
        <p:sp>
          <p:nvSpPr>
            <p:cNvPr id="329" name="Parallelogram 529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0" name="Parallelogram 530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1" name="Parallelogram 531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2" name="Rectangle: Rounded Corners 3">
            <a:extLst>
              <a:ext uri="{FF2B5EF4-FFF2-40B4-BE49-F238E27FC236}">
                <a16:creationId xmlns="" xmlns:a16="http://schemas.microsoft.com/office/drawing/2014/main" id="{DB6A66ED-D849-49AC-A677-E398FAEB3415}"/>
              </a:ext>
            </a:extLst>
          </p:cNvPr>
          <p:cNvSpPr/>
          <p:nvPr/>
        </p:nvSpPr>
        <p:spPr>
          <a:xfrm>
            <a:off x="386346" y="6211299"/>
            <a:ext cx="11066475" cy="107155"/>
          </a:xfrm>
          <a:prstGeom prst="roundRect">
            <a:avLst>
              <a:gd name="adj" fmla="val 50000"/>
            </a:avLst>
          </a:prstGeom>
          <a:solidFill>
            <a:srgbClr val="9C1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79"/>
          <p:cNvGrpSpPr/>
          <p:nvPr/>
        </p:nvGrpSpPr>
        <p:grpSpPr>
          <a:xfrm>
            <a:off x="4108006" y="1124735"/>
            <a:ext cx="360363" cy="354013"/>
            <a:chOff x="9161463" y="4692650"/>
            <a:chExt cx="360363" cy="354013"/>
          </a:xfrm>
          <a:solidFill>
            <a:schemeClr val="bg1"/>
          </a:solidFill>
        </p:grpSpPr>
        <p:sp>
          <p:nvSpPr>
            <p:cNvPr id="48" name="Freeform 156"/>
            <p:cNvSpPr>
              <a:spLocks noEditPoints="1"/>
            </p:cNvSpPr>
            <p:nvPr/>
          </p:nvSpPr>
          <p:spPr bwMode="auto">
            <a:xfrm>
              <a:off x="9161463" y="4692650"/>
              <a:ext cx="255588" cy="330200"/>
            </a:xfrm>
            <a:custGeom>
              <a:avLst/>
              <a:gdLst>
                <a:gd name="T0" fmla="*/ 48 w 68"/>
                <a:gd name="T1" fmla="*/ 76 h 88"/>
                <a:gd name="T2" fmla="*/ 48 w 68"/>
                <a:gd name="T3" fmla="*/ 76 h 88"/>
                <a:gd name="T4" fmla="*/ 49 w 68"/>
                <a:gd name="T5" fmla="*/ 76 h 88"/>
                <a:gd name="T6" fmla="*/ 50 w 68"/>
                <a:gd name="T7" fmla="*/ 74 h 88"/>
                <a:gd name="T8" fmla="*/ 68 w 68"/>
                <a:gd name="T9" fmla="*/ 56 h 88"/>
                <a:gd name="T10" fmla="*/ 68 w 68"/>
                <a:gd name="T11" fmla="*/ 22 h 88"/>
                <a:gd name="T12" fmla="*/ 67 w 68"/>
                <a:gd name="T13" fmla="*/ 21 h 88"/>
                <a:gd name="T14" fmla="*/ 47 w 68"/>
                <a:gd name="T15" fmla="*/ 1 h 88"/>
                <a:gd name="T16" fmla="*/ 46 w 68"/>
                <a:gd name="T17" fmla="*/ 0 h 88"/>
                <a:gd name="T18" fmla="*/ 2 w 68"/>
                <a:gd name="T19" fmla="*/ 0 h 88"/>
                <a:gd name="T20" fmla="*/ 0 w 68"/>
                <a:gd name="T21" fmla="*/ 2 h 88"/>
                <a:gd name="T22" fmla="*/ 0 w 68"/>
                <a:gd name="T23" fmla="*/ 86 h 88"/>
                <a:gd name="T24" fmla="*/ 2 w 68"/>
                <a:gd name="T25" fmla="*/ 88 h 88"/>
                <a:gd name="T26" fmla="*/ 45 w 68"/>
                <a:gd name="T27" fmla="*/ 88 h 88"/>
                <a:gd name="T28" fmla="*/ 48 w 68"/>
                <a:gd name="T29" fmla="*/ 76 h 88"/>
                <a:gd name="T30" fmla="*/ 46 w 68"/>
                <a:gd name="T31" fmla="*/ 2 h 88"/>
                <a:gd name="T32" fmla="*/ 66 w 68"/>
                <a:gd name="T33" fmla="*/ 22 h 88"/>
                <a:gd name="T34" fmla="*/ 46 w 68"/>
                <a:gd name="T35" fmla="*/ 22 h 88"/>
                <a:gd name="T36" fmla="*/ 46 w 68"/>
                <a:gd name="T37" fmla="*/ 2 h 88"/>
                <a:gd name="T38" fmla="*/ 14 w 68"/>
                <a:gd name="T39" fmla="*/ 24 h 88"/>
                <a:gd name="T40" fmla="*/ 32 w 68"/>
                <a:gd name="T41" fmla="*/ 24 h 88"/>
                <a:gd name="T42" fmla="*/ 34 w 68"/>
                <a:gd name="T43" fmla="*/ 26 h 88"/>
                <a:gd name="T44" fmla="*/ 32 w 68"/>
                <a:gd name="T45" fmla="*/ 28 h 88"/>
                <a:gd name="T46" fmla="*/ 14 w 68"/>
                <a:gd name="T47" fmla="*/ 28 h 88"/>
                <a:gd name="T48" fmla="*/ 12 w 68"/>
                <a:gd name="T49" fmla="*/ 26 h 88"/>
                <a:gd name="T50" fmla="*/ 14 w 68"/>
                <a:gd name="T51" fmla="*/ 24 h 88"/>
                <a:gd name="T52" fmla="*/ 14 w 68"/>
                <a:gd name="T53" fmla="*/ 36 h 88"/>
                <a:gd name="T54" fmla="*/ 46 w 68"/>
                <a:gd name="T55" fmla="*/ 36 h 88"/>
                <a:gd name="T56" fmla="*/ 48 w 68"/>
                <a:gd name="T57" fmla="*/ 38 h 88"/>
                <a:gd name="T58" fmla="*/ 46 w 68"/>
                <a:gd name="T59" fmla="*/ 40 h 88"/>
                <a:gd name="T60" fmla="*/ 14 w 68"/>
                <a:gd name="T61" fmla="*/ 40 h 88"/>
                <a:gd name="T62" fmla="*/ 12 w 68"/>
                <a:gd name="T63" fmla="*/ 38 h 88"/>
                <a:gd name="T64" fmla="*/ 14 w 68"/>
                <a:gd name="T65" fmla="*/ 36 h 88"/>
                <a:gd name="T66" fmla="*/ 34 w 68"/>
                <a:gd name="T67" fmla="*/ 64 h 88"/>
                <a:gd name="T68" fmla="*/ 14 w 68"/>
                <a:gd name="T69" fmla="*/ 64 h 88"/>
                <a:gd name="T70" fmla="*/ 12 w 68"/>
                <a:gd name="T71" fmla="*/ 62 h 88"/>
                <a:gd name="T72" fmla="*/ 14 w 68"/>
                <a:gd name="T73" fmla="*/ 60 h 88"/>
                <a:gd name="T74" fmla="*/ 34 w 68"/>
                <a:gd name="T75" fmla="*/ 60 h 88"/>
                <a:gd name="T76" fmla="*/ 36 w 68"/>
                <a:gd name="T77" fmla="*/ 62 h 88"/>
                <a:gd name="T78" fmla="*/ 34 w 68"/>
                <a:gd name="T79" fmla="*/ 64 h 88"/>
                <a:gd name="T80" fmla="*/ 38 w 68"/>
                <a:gd name="T81" fmla="*/ 52 h 88"/>
                <a:gd name="T82" fmla="*/ 14 w 68"/>
                <a:gd name="T83" fmla="*/ 52 h 88"/>
                <a:gd name="T84" fmla="*/ 12 w 68"/>
                <a:gd name="T85" fmla="*/ 50 h 88"/>
                <a:gd name="T86" fmla="*/ 14 w 68"/>
                <a:gd name="T87" fmla="*/ 48 h 88"/>
                <a:gd name="T88" fmla="*/ 38 w 68"/>
                <a:gd name="T89" fmla="*/ 48 h 88"/>
                <a:gd name="T90" fmla="*/ 40 w 68"/>
                <a:gd name="T91" fmla="*/ 50 h 88"/>
                <a:gd name="T92" fmla="*/ 38 w 68"/>
                <a:gd name="T93" fmla="*/ 5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8">
                  <a:moveTo>
                    <a:pt x="48" y="76"/>
                  </a:moveTo>
                  <a:cubicBezTo>
                    <a:pt x="48" y="76"/>
                    <a:pt x="48" y="76"/>
                    <a:pt x="48" y="76"/>
                  </a:cubicBezTo>
                  <a:cubicBezTo>
                    <a:pt x="48" y="76"/>
                    <a:pt x="49" y="76"/>
                    <a:pt x="49" y="76"/>
                  </a:cubicBezTo>
                  <a:cubicBezTo>
                    <a:pt x="49" y="75"/>
                    <a:pt x="49" y="74"/>
                    <a:pt x="50" y="74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1"/>
                    <a:pt x="68" y="21"/>
                    <a:pt x="67" y="2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7"/>
                    <a:pt x="1" y="88"/>
                    <a:pt x="2" y="88"/>
                  </a:cubicBezTo>
                  <a:cubicBezTo>
                    <a:pt x="45" y="88"/>
                    <a:pt x="45" y="88"/>
                    <a:pt x="45" y="88"/>
                  </a:cubicBezTo>
                  <a:lnTo>
                    <a:pt x="48" y="76"/>
                  </a:lnTo>
                  <a:close/>
                  <a:moveTo>
                    <a:pt x="46" y="2"/>
                  </a:moveTo>
                  <a:cubicBezTo>
                    <a:pt x="66" y="22"/>
                    <a:pt x="66" y="22"/>
                    <a:pt x="66" y="22"/>
                  </a:cubicBezTo>
                  <a:cubicBezTo>
                    <a:pt x="46" y="22"/>
                    <a:pt x="46" y="22"/>
                    <a:pt x="46" y="22"/>
                  </a:cubicBezTo>
                  <a:lnTo>
                    <a:pt x="46" y="2"/>
                  </a:lnTo>
                  <a:close/>
                  <a:moveTo>
                    <a:pt x="14" y="24"/>
                  </a:moveTo>
                  <a:cubicBezTo>
                    <a:pt x="32" y="24"/>
                    <a:pt x="32" y="24"/>
                    <a:pt x="32" y="24"/>
                  </a:cubicBezTo>
                  <a:cubicBezTo>
                    <a:pt x="33" y="24"/>
                    <a:pt x="34" y="25"/>
                    <a:pt x="34" y="26"/>
                  </a:cubicBezTo>
                  <a:cubicBezTo>
                    <a:pt x="34" y="27"/>
                    <a:pt x="33" y="28"/>
                    <a:pt x="32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2" y="27"/>
                    <a:pt x="12" y="26"/>
                  </a:cubicBezTo>
                  <a:cubicBezTo>
                    <a:pt x="12" y="25"/>
                    <a:pt x="13" y="24"/>
                    <a:pt x="14" y="24"/>
                  </a:cubicBezTo>
                  <a:close/>
                  <a:moveTo>
                    <a:pt x="14" y="36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47" y="36"/>
                    <a:pt x="48" y="37"/>
                    <a:pt x="48" y="38"/>
                  </a:cubicBezTo>
                  <a:cubicBezTo>
                    <a:pt x="48" y="39"/>
                    <a:pt x="47" y="40"/>
                    <a:pt x="46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0"/>
                    <a:pt x="12" y="39"/>
                    <a:pt x="12" y="38"/>
                  </a:cubicBezTo>
                  <a:cubicBezTo>
                    <a:pt x="12" y="37"/>
                    <a:pt x="13" y="36"/>
                    <a:pt x="14" y="36"/>
                  </a:cubicBezTo>
                  <a:close/>
                  <a:moveTo>
                    <a:pt x="34" y="64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2" y="63"/>
                    <a:pt x="12" y="62"/>
                  </a:cubicBezTo>
                  <a:cubicBezTo>
                    <a:pt x="12" y="61"/>
                    <a:pt x="13" y="60"/>
                    <a:pt x="1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5" y="60"/>
                    <a:pt x="36" y="61"/>
                    <a:pt x="36" y="62"/>
                  </a:cubicBezTo>
                  <a:cubicBezTo>
                    <a:pt x="36" y="63"/>
                    <a:pt x="35" y="64"/>
                    <a:pt x="34" y="64"/>
                  </a:cubicBezTo>
                  <a:close/>
                  <a:moveTo>
                    <a:pt x="38" y="5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3" y="52"/>
                    <a:pt x="12" y="51"/>
                    <a:pt x="12" y="50"/>
                  </a:cubicBezTo>
                  <a:cubicBezTo>
                    <a:pt x="12" y="49"/>
                    <a:pt x="13" y="48"/>
                    <a:pt x="14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8"/>
                    <a:pt x="40" y="49"/>
                    <a:pt x="40" y="50"/>
                  </a:cubicBezTo>
                  <a:cubicBezTo>
                    <a:pt x="40" y="51"/>
                    <a:pt x="39" y="52"/>
                    <a:pt x="3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  <p:sp>
          <p:nvSpPr>
            <p:cNvPr id="49" name="Freeform 157"/>
            <p:cNvSpPr>
              <a:spLocks/>
            </p:cNvSpPr>
            <p:nvPr/>
          </p:nvSpPr>
          <p:spPr bwMode="auto">
            <a:xfrm>
              <a:off x="9364663" y="4903788"/>
              <a:ext cx="119063" cy="119063"/>
            </a:xfrm>
            <a:custGeom>
              <a:avLst/>
              <a:gdLst>
                <a:gd name="T0" fmla="*/ 45 w 75"/>
                <a:gd name="T1" fmla="*/ 0 h 75"/>
                <a:gd name="T2" fmla="*/ 0 w 75"/>
                <a:gd name="T3" fmla="*/ 45 h 75"/>
                <a:gd name="T4" fmla="*/ 30 w 75"/>
                <a:gd name="T5" fmla="*/ 75 h 75"/>
                <a:gd name="T6" fmla="*/ 75 w 75"/>
                <a:gd name="T7" fmla="*/ 30 h 75"/>
                <a:gd name="T8" fmla="*/ 45 w 75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45" y="0"/>
                  </a:moveTo>
                  <a:lnTo>
                    <a:pt x="0" y="45"/>
                  </a:lnTo>
                  <a:lnTo>
                    <a:pt x="30" y="75"/>
                  </a:lnTo>
                  <a:lnTo>
                    <a:pt x="75" y="30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  <p:sp>
          <p:nvSpPr>
            <p:cNvPr id="50" name="Freeform 158"/>
            <p:cNvSpPr>
              <a:spLocks/>
            </p:cNvSpPr>
            <p:nvPr/>
          </p:nvSpPr>
          <p:spPr bwMode="auto">
            <a:xfrm>
              <a:off x="9340850" y="4989513"/>
              <a:ext cx="57150" cy="57150"/>
            </a:xfrm>
            <a:custGeom>
              <a:avLst/>
              <a:gdLst>
                <a:gd name="T0" fmla="*/ 4 w 15"/>
                <a:gd name="T1" fmla="*/ 0 h 15"/>
                <a:gd name="T2" fmla="*/ 0 w 15"/>
                <a:gd name="T3" fmla="*/ 12 h 15"/>
                <a:gd name="T4" fmla="*/ 1 w 15"/>
                <a:gd name="T5" fmla="*/ 14 h 15"/>
                <a:gd name="T6" fmla="*/ 2 w 15"/>
                <a:gd name="T7" fmla="*/ 15 h 15"/>
                <a:gd name="T8" fmla="*/ 3 w 15"/>
                <a:gd name="T9" fmla="*/ 15 h 15"/>
                <a:gd name="T10" fmla="*/ 15 w 15"/>
                <a:gd name="T11" fmla="*/ 11 h 15"/>
                <a:gd name="T12" fmla="*/ 4 w 15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4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15" y="11"/>
                    <a:pt x="15" y="11"/>
                    <a:pt x="15" y="11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  <p:sp>
          <p:nvSpPr>
            <p:cNvPr id="51" name="Freeform 159"/>
            <p:cNvSpPr>
              <a:spLocks/>
            </p:cNvSpPr>
            <p:nvPr/>
          </p:nvSpPr>
          <p:spPr bwMode="auto">
            <a:xfrm>
              <a:off x="9447213" y="4865688"/>
              <a:ext cx="74613" cy="74613"/>
            </a:xfrm>
            <a:custGeom>
              <a:avLst/>
              <a:gdLst>
                <a:gd name="T0" fmla="*/ 19 w 20"/>
                <a:gd name="T1" fmla="*/ 11 h 20"/>
                <a:gd name="T2" fmla="*/ 9 w 20"/>
                <a:gd name="T3" fmla="*/ 1 h 20"/>
                <a:gd name="T4" fmla="*/ 7 w 20"/>
                <a:gd name="T5" fmla="*/ 1 h 20"/>
                <a:gd name="T6" fmla="*/ 0 w 20"/>
                <a:gd name="T7" fmla="*/ 7 h 20"/>
                <a:gd name="T8" fmla="*/ 13 w 20"/>
                <a:gd name="T9" fmla="*/ 20 h 20"/>
                <a:gd name="T10" fmla="*/ 19 w 20"/>
                <a:gd name="T11" fmla="*/ 13 h 20"/>
                <a:gd name="T12" fmla="*/ 19 w 20"/>
                <a:gd name="T1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9" y="1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7" y="0"/>
                    <a:pt x="7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1"/>
                    <a:pt x="1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</p:grpSp>
      <p:sp>
        <p:nvSpPr>
          <p:cNvPr id="57" name="CuadroTexto 56">
            <a:extLst>
              <a:ext uri="{FF2B5EF4-FFF2-40B4-BE49-F238E27FC236}">
                <a16:creationId xmlns="" xmlns:a16="http://schemas.microsoft.com/office/drawing/2014/main" id="{C4C58E51-595E-43BE-ACA7-B0FD579F56C3}"/>
              </a:ext>
            </a:extLst>
          </p:cNvPr>
          <p:cNvSpPr txBox="1"/>
          <p:nvPr/>
        </p:nvSpPr>
        <p:spPr>
          <a:xfrm>
            <a:off x="924652" y="5542175"/>
            <a:ext cx="9682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+mj-lt"/>
              </a:rPr>
              <a:t>Para la convocatoria 2019 se registró un total de </a:t>
            </a:r>
            <a:r>
              <a:rPr lang="es-CO" sz="2000" dirty="0">
                <a:solidFill>
                  <a:srgbClr val="9C1060"/>
                </a:solidFill>
                <a:latin typeface="+mj-lt"/>
              </a:rPr>
              <a:t>694</a:t>
            </a:r>
            <a:r>
              <a:rPr lang="es-CO" sz="1600" dirty="0">
                <a:latin typeface="+mj-lt"/>
              </a:rPr>
              <a:t> inhabilitados entre Alcaldes, Concejales, Diputados y Ediles</a:t>
            </a:r>
            <a:endParaRPr lang="en-US" sz="1600" b="1" dirty="0">
              <a:latin typeface="+mj-lt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="" xmlns:a16="http://schemas.microsoft.com/office/drawing/2014/main" id="{768EAE3C-B952-4DC4-A306-DF261E7C668B}"/>
              </a:ext>
            </a:extLst>
          </p:cNvPr>
          <p:cNvSpPr/>
          <p:nvPr/>
        </p:nvSpPr>
        <p:spPr>
          <a:xfrm>
            <a:off x="766214" y="5568005"/>
            <a:ext cx="10306737" cy="40011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390" y="47828"/>
            <a:ext cx="2812610" cy="785091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="" xmlns:a16="http://schemas.microsoft.com/office/drawing/2014/main" id="{A6C4FEED-49F0-46DB-917B-EA00DBF02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61152"/>
              </p:ext>
            </p:extLst>
          </p:nvPr>
        </p:nvGraphicFramePr>
        <p:xfrm>
          <a:off x="8878769" y="2434055"/>
          <a:ext cx="2070100" cy="1143000"/>
        </p:xfrm>
        <a:graphic>
          <a:graphicData uri="http://schemas.openxmlformats.org/drawingml/2006/table">
            <a:tbl>
              <a:tblPr/>
              <a:tblGrid>
                <a:gridCol w="1167992">
                  <a:extLst>
                    <a:ext uri="{9D8B030D-6E8A-4147-A177-3AD203B41FA5}">
                      <a16:colId xmlns="" xmlns:a16="http://schemas.microsoft.com/office/drawing/2014/main" val="2279116866"/>
                    </a:ext>
                  </a:extLst>
                </a:gridCol>
                <a:gridCol w="902108">
                  <a:extLst>
                    <a:ext uri="{9D8B030D-6E8A-4147-A177-3AD203B41FA5}">
                      <a16:colId xmlns="" xmlns:a16="http://schemas.microsoft.com/office/drawing/2014/main" val="124066037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902776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Concejal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12603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Diputado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064169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852404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Edil-JAL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272510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538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351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0" name="TextBox 4"/>
          <p:cNvSpPr txBox="1"/>
          <p:nvPr/>
        </p:nvSpPr>
        <p:spPr>
          <a:xfrm>
            <a:off x="386346" y="486371"/>
            <a:ext cx="790539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MX" sz="4400" dirty="0"/>
              <a:t>EDIL JAL</a:t>
            </a:r>
            <a:endParaRPr lang="es-CO" sz="4400" dirty="0"/>
          </a:p>
        </p:txBody>
      </p:sp>
      <p:grpSp>
        <p:nvGrpSpPr>
          <p:cNvPr id="279" name="Group 528"/>
          <p:cNvGrpSpPr/>
          <p:nvPr/>
        </p:nvGrpSpPr>
        <p:grpSpPr>
          <a:xfrm>
            <a:off x="7242356" y="1138905"/>
            <a:ext cx="1563953" cy="106294"/>
            <a:chOff x="-170626" y="0"/>
            <a:chExt cx="13534857" cy="166915"/>
          </a:xfrm>
        </p:grpSpPr>
        <p:sp>
          <p:nvSpPr>
            <p:cNvPr id="329" name="Parallelogram 529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0" name="Parallelogram 530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1" name="Parallelogram 531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7" name="Rectángulo 96"/>
          <p:cNvSpPr/>
          <p:nvPr/>
        </p:nvSpPr>
        <p:spPr>
          <a:xfrm>
            <a:off x="386346" y="1340957"/>
            <a:ext cx="11518609" cy="483449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Rectangle: Rounded Corners 3">
            <a:extLst>
              <a:ext uri="{FF2B5EF4-FFF2-40B4-BE49-F238E27FC236}">
                <a16:creationId xmlns="" xmlns:a16="http://schemas.microsoft.com/office/drawing/2014/main" id="{DB6A66ED-D849-49AC-A677-E398FAEB3415}"/>
              </a:ext>
            </a:extLst>
          </p:cNvPr>
          <p:cNvSpPr/>
          <p:nvPr/>
        </p:nvSpPr>
        <p:spPr>
          <a:xfrm>
            <a:off x="386346" y="6211299"/>
            <a:ext cx="11066475" cy="107155"/>
          </a:xfrm>
          <a:prstGeom prst="roundRect">
            <a:avLst>
              <a:gd name="adj" fmla="val 50000"/>
            </a:avLst>
          </a:prstGeom>
          <a:solidFill>
            <a:srgbClr val="9C1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C71ADC99-81CB-41FE-849A-2ACBDD4519DE}"/>
              </a:ext>
            </a:extLst>
          </p:cNvPr>
          <p:cNvSpPr/>
          <p:nvPr/>
        </p:nvSpPr>
        <p:spPr>
          <a:xfrm>
            <a:off x="924652" y="5178663"/>
            <a:ext cx="10306737" cy="7852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390" y="47828"/>
            <a:ext cx="2812610" cy="785091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="" xmlns:a16="http://schemas.microsoft.com/office/drawing/2014/main" id="{EA1409DD-DF4D-46B9-B8BD-4EE63BAD9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694024"/>
              </p:ext>
            </p:extLst>
          </p:nvPr>
        </p:nvGraphicFramePr>
        <p:xfrm>
          <a:off x="7763674" y="2069181"/>
          <a:ext cx="3596319" cy="2667000"/>
        </p:xfrm>
        <a:graphic>
          <a:graphicData uri="http://schemas.openxmlformats.org/drawingml/2006/table">
            <a:tbl>
              <a:tblPr/>
              <a:tblGrid>
                <a:gridCol w="3388394">
                  <a:extLst>
                    <a:ext uri="{9D8B030D-6E8A-4147-A177-3AD203B41FA5}">
                      <a16:colId xmlns="" xmlns:a16="http://schemas.microsoft.com/office/drawing/2014/main" val="2671672159"/>
                    </a:ext>
                  </a:extLst>
                </a:gridCol>
                <a:gridCol w="207925">
                  <a:extLst>
                    <a:ext uri="{9D8B030D-6E8A-4147-A177-3AD203B41FA5}">
                      <a16:colId xmlns="" xmlns:a16="http://schemas.microsoft.com/office/drawing/2014/main" val="308048909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 Humana - Unión Patriótica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42407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Movimiento Alternativo Indigena Y Social - MAIS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514224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Movimiento Autoridades Indigenas De Colombia - AICO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72363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035923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Alianza Social Independiente - ASI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09253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Alianza Verde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512087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Cambio Radical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19085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Colombia Justa Libres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52523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Colombia Renaciente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456470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Conservador Colombiano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393549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De Reivindicación Énica "PRE"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628809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Liberal Colombiano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100309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Social De Unidad Nacional  Partido De La 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831660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9059871"/>
                  </a:ext>
                </a:extLst>
              </a:tr>
            </a:tbl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="" xmlns:a16="http://schemas.microsoft.com/office/drawing/2014/main" id="{18DC1763-6EC0-431C-8FD2-522819996D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902054"/>
              </p:ext>
            </p:extLst>
          </p:nvPr>
        </p:nvGraphicFramePr>
        <p:xfrm>
          <a:off x="569649" y="1504916"/>
          <a:ext cx="6878715" cy="3577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89A3F19A-4C9B-41CF-AC27-AEFE7F471849}"/>
              </a:ext>
            </a:extLst>
          </p:cNvPr>
          <p:cNvSpPr txBox="1"/>
          <p:nvPr/>
        </p:nvSpPr>
        <p:spPr>
          <a:xfrm>
            <a:off x="924652" y="5220180"/>
            <a:ext cx="1030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El partido político con mayor número de inhabilitados para el cargo de Edil JAL es el Partido Conservador Colombiano con 9 candidatos en el territorio nacional. </a:t>
            </a:r>
          </a:p>
        </p:txBody>
      </p:sp>
    </p:spTree>
    <p:extLst>
      <p:ext uri="{BB962C8B-B14F-4D97-AF65-F5344CB8AC3E}">
        <p14:creationId xmlns:p14="http://schemas.microsoft.com/office/powerpoint/2010/main" val="2875622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6304745"/>
          </a:xfrm>
          <a:prstGeom prst="rect">
            <a:avLst/>
          </a:prstGeom>
          <a:blipFill dpi="0" rotWithShape="1">
            <a:blip r:embed="rId2">
              <a:alphaModFix amt="5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9" y="2211143"/>
            <a:ext cx="2515683" cy="3530342"/>
          </a:xfrm>
          <a:prstGeom prst="rect">
            <a:avLst/>
          </a:prstGeom>
        </p:spPr>
      </p:pic>
      <p:sp>
        <p:nvSpPr>
          <p:cNvPr id="14" name="TextBox 4"/>
          <p:cNvSpPr txBox="1"/>
          <p:nvPr/>
        </p:nvSpPr>
        <p:spPr>
          <a:xfrm>
            <a:off x="8096020" y="5309796"/>
            <a:ext cx="334512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O" sz="4800" b="1" dirty="0">
                <a:solidFill>
                  <a:srgbClr val="002060"/>
                </a:solidFill>
              </a:rPr>
              <a:t>GRACIAS !!!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732" y="3976314"/>
            <a:ext cx="5850272" cy="158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14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0" name="TextBox 4"/>
          <p:cNvSpPr txBox="1"/>
          <p:nvPr/>
        </p:nvSpPr>
        <p:spPr>
          <a:xfrm>
            <a:off x="386346" y="486371"/>
            <a:ext cx="790539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CO" dirty="0"/>
              <a:t>COMPARACIÓN CANDIDATOS INHABILITADOS 2015 – 2019 </a:t>
            </a:r>
          </a:p>
        </p:txBody>
      </p:sp>
      <p:grpSp>
        <p:nvGrpSpPr>
          <p:cNvPr id="279" name="Group 528"/>
          <p:cNvGrpSpPr/>
          <p:nvPr/>
        </p:nvGrpSpPr>
        <p:grpSpPr>
          <a:xfrm>
            <a:off x="7242356" y="1138905"/>
            <a:ext cx="1563953" cy="106294"/>
            <a:chOff x="-170626" y="0"/>
            <a:chExt cx="13534857" cy="166915"/>
          </a:xfrm>
        </p:grpSpPr>
        <p:sp>
          <p:nvSpPr>
            <p:cNvPr id="329" name="Parallelogram 529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0" name="Parallelogram 530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1" name="Parallelogram 531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7" name="Rectángulo 96"/>
          <p:cNvSpPr/>
          <p:nvPr/>
        </p:nvSpPr>
        <p:spPr>
          <a:xfrm>
            <a:off x="386346" y="1340957"/>
            <a:ext cx="11518609" cy="483449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Rectangle: Rounded Corners 3">
            <a:extLst>
              <a:ext uri="{FF2B5EF4-FFF2-40B4-BE49-F238E27FC236}">
                <a16:creationId xmlns="" xmlns:a16="http://schemas.microsoft.com/office/drawing/2014/main" id="{DB6A66ED-D849-49AC-A677-E398FAEB3415}"/>
              </a:ext>
            </a:extLst>
          </p:cNvPr>
          <p:cNvSpPr/>
          <p:nvPr/>
        </p:nvSpPr>
        <p:spPr>
          <a:xfrm>
            <a:off x="386346" y="6211299"/>
            <a:ext cx="11066475" cy="107155"/>
          </a:xfrm>
          <a:prstGeom prst="roundRect">
            <a:avLst>
              <a:gd name="adj" fmla="val 50000"/>
            </a:avLst>
          </a:prstGeom>
          <a:solidFill>
            <a:srgbClr val="9C1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a 7">
            <a:extLst>
              <a:ext uri="{FF2B5EF4-FFF2-40B4-BE49-F238E27FC236}">
                <a16:creationId xmlns="" xmlns:a16="http://schemas.microsoft.com/office/drawing/2014/main" id="{745B9106-3119-4971-B74C-A054956CD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700502"/>
              </p:ext>
            </p:extLst>
          </p:nvPr>
        </p:nvGraphicFramePr>
        <p:xfrm>
          <a:off x="942631" y="1875455"/>
          <a:ext cx="4495800" cy="2266950"/>
        </p:xfrm>
        <a:graphic>
          <a:graphicData uri="http://schemas.openxmlformats.org/drawingml/2006/table">
            <a:tbl>
              <a:tblPr firstRow="1" firstCol="1" bandRow="1"/>
              <a:tblGrid>
                <a:gridCol w="1383323">
                  <a:extLst>
                    <a:ext uri="{9D8B030D-6E8A-4147-A177-3AD203B41FA5}">
                      <a16:colId xmlns="" xmlns:a16="http://schemas.microsoft.com/office/drawing/2014/main" val="2376984400"/>
                    </a:ext>
                  </a:extLst>
                </a:gridCol>
                <a:gridCol w="1094602">
                  <a:extLst>
                    <a:ext uri="{9D8B030D-6E8A-4147-A177-3AD203B41FA5}">
                      <a16:colId xmlns="" xmlns:a16="http://schemas.microsoft.com/office/drawing/2014/main" val="2390869193"/>
                    </a:ext>
                  </a:extLst>
                </a:gridCol>
                <a:gridCol w="1015283">
                  <a:extLst>
                    <a:ext uri="{9D8B030D-6E8A-4147-A177-3AD203B41FA5}">
                      <a16:colId xmlns="" xmlns:a16="http://schemas.microsoft.com/office/drawing/2014/main" val="2729540405"/>
                    </a:ext>
                  </a:extLst>
                </a:gridCol>
                <a:gridCol w="1002592">
                  <a:extLst>
                    <a:ext uri="{9D8B030D-6E8A-4147-A177-3AD203B41FA5}">
                      <a16:colId xmlns="" xmlns:a16="http://schemas.microsoft.com/office/drawing/2014/main" val="2995507102"/>
                    </a:ext>
                  </a:extLst>
                </a:gridCol>
              </a:tblGrid>
              <a:tr h="4000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Candidatos inhabilitados por corporación respecto a los Inscritos 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23877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Corporación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Candidatos Inscritos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Candidatos Inhabilitados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 Inhabilitados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943671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Gobernador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807988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Asamblea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415513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Alcaldía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801525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Concejo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90595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84866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845991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113426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4720887"/>
                  </a:ext>
                </a:extLst>
              </a:tr>
            </a:tbl>
          </a:graphicData>
        </a:graphic>
      </p:graphicFrame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CC069846-2F06-4D08-AFC1-B601954F7AE3}"/>
              </a:ext>
            </a:extLst>
          </p:cNvPr>
          <p:cNvSpPr/>
          <p:nvPr/>
        </p:nvSpPr>
        <p:spPr>
          <a:xfrm>
            <a:off x="924652" y="4933850"/>
            <a:ext cx="10306737" cy="7852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631789AD-47BA-4593-89B1-516704D234BD}"/>
              </a:ext>
            </a:extLst>
          </p:cNvPr>
          <p:cNvSpPr txBox="1"/>
          <p:nvPr/>
        </p:nvSpPr>
        <p:spPr>
          <a:xfrm>
            <a:off x="942631" y="5003306"/>
            <a:ext cx="10589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Para el año 2015 se inscribieron un total de 113.426 candidatos de los cuales el </a:t>
            </a:r>
            <a:r>
              <a:rPr lang="es-MX" dirty="0">
                <a:solidFill>
                  <a:srgbClr val="9C1060"/>
                </a:solidFill>
              </a:rPr>
              <a:t>0.65% (734) </a:t>
            </a:r>
            <a:r>
              <a:rPr lang="es-MX" dirty="0"/>
              <a:t>fueron inhabilitados y para el 2019 se registraron 117.822 aspirantes de los cuales el </a:t>
            </a:r>
            <a:r>
              <a:rPr lang="es-MX" dirty="0">
                <a:solidFill>
                  <a:srgbClr val="9C1060"/>
                </a:solidFill>
              </a:rPr>
              <a:t>0,59% (691) </a:t>
            </a:r>
            <a:r>
              <a:rPr lang="es-MX" dirty="0"/>
              <a:t>están inhabilitados.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390" y="47828"/>
            <a:ext cx="2812610" cy="785091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="" xmlns:a16="http://schemas.microsoft.com/office/drawing/2014/main" id="{BA9D8282-A77F-49A9-B5C9-2BDCEAFEB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419787"/>
              </p:ext>
            </p:extLst>
          </p:nvPr>
        </p:nvGraphicFramePr>
        <p:xfrm>
          <a:off x="6289895" y="1856183"/>
          <a:ext cx="4495800" cy="2266950"/>
        </p:xfrm>
        <a:graphic>
          <a:graphicData uri="http://schemas.openxmlformats.org/drawingml/2006/table">
            <a:tbl>
              <a:tblPr/>
              <a:tblGrid>
                <a:gridCol w="1383323">
                  <a:extLst>
                    <a:ext uri="{9D8B030D-6E8A-4147-A177-3AD203B41FA5}">
                      <a16:colId xmlns="" xmlns:a16="http://schemas.microsoft.com/office/drawing/2014/main" val="278309606"/>
                    </a:ext>
                  </a:extLst>
                </a:gridCol>
                <a:gridCol w="1094602">
                  <a:extLst>
                    <a:ext uri="{9D8B030D-6E8A-4147-A177-3AD203B41FA5}">
                      <a16:colId xmlns="" xmlns:a16="http://schemas.microsoft.com/office/drawing/2014/main" val="499649516"/>
                    </a:ext>
                  </a:extLst>
                </a:gridCol>
                <a:gridCol w="1015283">
                  <a:extLst>
                    <a:ext uri="{9D8B030D-6E8A-4147-A177-3AD203B41FA5}">
                      <a16:colId xmlns="" xmlns:a16="http://schemas.microsoft.com/office/drawing/2014/main" val="3584368598"/>
                    </a:ext>
                  </a:extLst>
                </a:gridCol>
                <a:gridCol w="1002592">
                  <a:extLst>
                    <a:ext uri="{9D8B030D-6E8A-4147-A177-3AD203B41FA5}">
                      <a16:colId xmlns="" xmlns:a16="http://schemas.microsoft.com/office/drawing/2014/main" val="304713552"/>
                    </a:ext>
                  </a:extLst>
                </a:gridCol>
              </a:tblGrid>
              <a:tr h="4000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Candidatos Inhabilitados por Corporación Respecto a los Inscritos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36632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Corporación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Candidatos Inscritos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Candidatos Inhabilitados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 Inhabilitados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38913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Gobernador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818383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Asamblea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375139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Alcaldía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030322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Concejo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95487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564375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996312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117822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9046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28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0" name="TextBox 4"/>
          <p:cNvSpPr txBox="1"/>
          <p:nvPr/>
        </p:nvSpPr>
        <p:spPr>
          <a:xfrm>
            <a:off x="386346" y="486371"/>
            <a:ext cx="790539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CO" dirty="0"/>
              <a:t>COMPARACIÓN CANDIDATOS INSCRITOS 2015 – 2019 </a:t>
            </a:r>
          </a:p>
        </p:txBody>
      </p:sp>
      <p:grpSp>
        <p:nvGrpSpPr>
          <p:cNvPr id="279" name="Group 528"/>
          <p:cNvGrpSpPr/>
          <p:nvPr/>
        </p:nvGrpSpPr>
        <p:grpSpPr>
          <a:xfrm>
            <a:off x="7242356" y="1138905"/>
            <a:ext cx="1563953" cy="106294"/>
            <a:chOff x="-170626" y="0"/>
            <a:chExt cx="13534857" cy="166915"/>
          </a:xfrm>
        </p:grpSpPr>
        <p:sp>
          <p:nvSpPr>
            <p:cNvPr id="329" name="Parallelogram 529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0" name="Parallelogram 530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1" name="Parallelogram 531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7" name="Rectángulo 96"/>
          <p:cNvSpPr/>
          <p:nvPr/>
        </p:nvSpPr>
        <p:spPr>
          <a:xfrm>
            <a:off x="386346" y="1340957"/>
            <a:ext cx="11518609" cy="483449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Rectangle: Rounded Corners 3">
            <a:extLst>
              <a:ext uri="{FF2B5EF4-FFF2-40B4-BE49-F238E27FC236}">
                <a16:creationId xmlns="" xmlns:a16="http://schemas.microsoft.com/office/drawing/2014/main" id="{DB6A66ED-D849-49AC-A677-E398FAEB3415}"/>
              </a:ext>
            </a:extLst>
          </p:cNvPr>
          <p:cNvSpPr/>
          <p:nvPr/>
        </p:nvSpPr>
        <p:spPr>
          <a:xfrm>
            <a:off x="386346" y="6211299"/>
            <a:ext cx="11066475" cy="107155"/>
          </a:xfrm>
          <a:prstGeom prst="roundRect">
            <a:avLst>
              <a:gd name="adj" fmla="val 50000"/>
            </a:avLst>
          </a:prstGeom>
          <a:solidFill>
            <a:srgbClr val="9C1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a 14">
            <a:extLst>
              <a:ext uri="{FF2B5EF4-FFF2-40B4-BE49-F238E27FC236}">
                <a16:creationId xmlns="" xmlns:a16="http://schemas.microsoft.com/office/drawing/2014/main" id="{3D16826B-86F3-4870-B256-DA6DAC0A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39185"/>
              </p:ext>
            </p:extLst>
          </p:nvPr>
        </p:nvGraphicFramePr>
        <p:xfrm>
          <a:off x="6078020" y="1935421"/>
          <a:ext cx="4495800" cy="2066925"/>
        </p:xfrm>
        <a:graphic>
          <a:graphicData uri="http://schemas.openxmlformats.org/drawingml/2006/table">
            <a:tbl>
              <a:tblPr firstRow="1" firstCol="1" bandRow="1"/>
              <a:tblGrid>
                <a:gridCol w="1383323">
                  <a:extLst>
                    <a:ext uri="{9D8B030D-6E8A-4147-A177-3AD203B41FA5}">
                      <a16:colId xmlns="" xmlns:a16="http://schemas.microsoft.com/office/drawing/2014/main" val="978202501"/>
                    </a:ext>
                  </a:extLst>
                </a:gridCol>
                <a:gridCol w="1094602">
                  <a:extLst>
                    <a:ext uri="{9D8B030D-6E8A-4147-A177-3AD203B41FA5}">
                      <a16:colId xmlns="" xmlns:a16="http://schemas.microsoft.com/office/drawing/2014/main" val="2365792342"/>
                    </a:ext>
                  </a:extLst>
                </a:gridCol>
                <a:gridCol w="1015283">
                  <a:extLst>
                    <a:ext uri="{9D8B030D-6E8A-4147-A177-3AD203B41FA5}">
                      <a16:colId xmlns="" xmlns:a16="http://schemas.microsoft.com/office/drawing/2014/main" val="3163171832"/>
                    </a:ext>
                  </a:extLst>
                </a:gridCol>
                <a:gridCol w="1002592">
                  <a:extLst>
                    <a:ext uri="{9D8B030D-6E8A-4147-A177-3AD203B41FA5}">
                      <a16:colId xmlns="" xmlns:a16="http://schemas.microsoft.com/office/drawing/2014/main" val="1593993789"/>
                    </a:ext>
                  </a:extLst>
                </a:gridCol>
              </a:tblGrid>
              <a:tr h="4000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Candidatos inscritos por corporación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936531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Corporación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Candidatos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Candidatos 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Diferencia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092442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Gobernador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343977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Asamblea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0284968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Alcaldía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47586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Concejo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95487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90595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28666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891261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117822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113426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6271067"/>
                  </a:ext>
                </a:extLst>
              </a:tr>
            </a:tbl>
          </a:graphicData>
        </a:graphic>
      </p:graphicFrame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C71ADC99-81CB-41FE-849A-2ACBDD4519DE}"/>
              </a:ext>
            </a:extLst>
          </p:cNvPr>
          <p:cNvSpPr/>
          <p:nvPr/>
        </p:nvSpPr>
        <p:spPr>
          <a:xfrm>
            <a:off x="924652" y="4933850"/>
            <a:ext cx="10306737" cy="7852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01DFD0E5-7AEA-4585-81ED-FF307C56C3A5}"/>
              </a:ext>
            </a:extLst>
          </p:cNvPr>
          <p:cNvSpPr txBox="1"/>
          <p:nvPr/>
        </p:nvSpPr>
        <p:spPr>
          <a:xfrm>
            <a:off x="942631" y="5003306"/>
            <a:ext cx="1030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Para el 2019 se inscribieron </a:t>
            </a:r>
            <a:r>
              <a:rPr lang="es-MX" dirty="0">
                <a:solidFill>
                  <a:srgbClr val="9C1060"/>
                </a:solidFill>
              </a:rPr>
              <a:t>4.396</a:t>
            </a:r>
            <a:r>
              <a:rPr lang="es-MX" dirty="0"/>
              <a:t> candidatos mas en comparación con el 2015, es decir, un incremento del 3,88% del total de candidatos.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="" xmlns:a16="http://schemas.microsoft.com/office/drawing/2014/main" id="{2C8D0E35-53DF-4A27-BC84-45C8456F6C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880723"/>
              </p:ext>
            </p:extLst>
          </p:nvPr>
        </p:nvGraphicFramePr>
        <p:xfrm>
          <a:off x="455647" y="1399442"/>
          <a:ext cx="5536780" cy="346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390" y="47828"/>
            <a:ext cx="281261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7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0" name="TextBox 4"/>
          <p:cNvSpPr txBox="1"/>
          <p:nvPr/>
        </p:nvSpPr>
        <p:spPr>
          <a:xfrm>
            <a:off x="386346" y="486371"/>
            <a:ext cx="790539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CO" dirty="0"/>
              <a:t>COMPARACIÓN CANDIDATOS INHABILITADOS 2015 – 2019 </a:t>
            </a:r>
          </a:p>
        </p:txBody>
      </p:sp>
      <p:grpSp>
        <p:nvGrpSpPr>
          <p:cNvPr id="279" name="Group 528"/>
          <p:cNvGrpSpPr/>
          <p:nvPr/>
        </p:nvGrpSpPr>
        <p:grpSpPr>
          <a:xfrm>
            <a:off x="7242356" y="1138905"/>
            <a:ext cx="1563953" cy="106294"/>
            <a:chOff x="-170626" y="0"/>
            <a:chExt cx="13534857" cy="166915"/>
          </a:xfrm>
        </p:grpSpPr>
        <p:sp>
          <p:nvSpPr>
            <p:cNvPr id="329" name="Parallelogram 529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0" name="Parallelogram 530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1" name="Parallelogram 531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7" name="Rectángulo 96"/>
          <p:cNvSpPr/>
          <p:nvPr/>
        </p:nvSpPr>
        <p:spPr>
          <a:xfrm>
            <a:off x="386346" y="1340957"/>
            <a:ext cx="11518609" cy="483449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Rectangle: Rounded Corners 3">
            <a:extLst>
              <a:ext uri="{FF2B5EF4-FFF2-40B4-BE49-F238E27FC236}">
                <a16:creationId xmlns="" xmlns:a16="http://schemas.microsoft.com/office/drawing/2014/main" id="{DB6A66ED-D849-49AC-A677-E398FAEB3415}"/>
              </a:ext>
            </a:extLst>
          </p:cNvPr>
          <p:cNvSpPr/>
          <p:nvPr/>
        </p:nvSpPr>
        <p:spPr>
          <a:xfrm>
            <a:off x="386346" y="6211299"/>
            <a:ext cx="11066475" cy="107155"/>
          </a:xfrm>
          <a:prstGeom prst="roundRect">
            <a:avLst>
              <a:gd name="adj" fmla="val 50000"/>
            </a:avLst>
          </a:prstGeom>
          <a:solidFill>
            <a:srgbClr val="9C1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C71ADC99-81CB-41FE-849A-2ACBDD4519DE}"/>
              </a:ext>
            </a:extLst>
          </p:cNvPr>
          <p:cNvSpPr/>
          <p:nvPr/>
        </p:nvSpPr>
        <p:spPr>
          <a:xfrm>
            <a:off x="924652" y="4933850"/>
            <a:ext cx="10306737" cy="7852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9BDA24BB-C0B9-4881-AEAB-624788F07B37}"/>
              </a:ext>
            </a:extLst>
          </p:cNvPr>
          <p:cNvSpPr txBox="1"/>
          <p:nvPr/>
        </p:nvSpPr>
        <p:spPr>
          <a:xfrm>
            <a:off x="942631" y="5003306"/>
            <a:ext cx="1030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Para el 2019 se registraron 694 candidatos inhabilitados, en comparación con el 2015 hubo una disminución del 5,76%, es decir, en 2015 hubo 40 candidatos inhabilitados mas que en 2019. 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390" y="47828"/>
            <a:ext cx="2812610" cy="785091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="" xmlns:a16="http://schemas.microsoft.com/office/drawing/2014/main" id="{C529A503-8664-40C1-91EF-BE8C1C85D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492776"/>
              </p:ext>
            </p:extLst>
          </p:nvPr>
        </p:nvGraphicFramePr>
        <p:xfrm>
          <a:off x="6281154" y="1897733"/>
          <a:ext cx="5524500" cy="2276475"/>
        </p:xfrm>
        <a:graphic>
          <a:graphicData uri="http://schemas.openxmlformats.org/drawingml/2006/table">
            <a:tbl>
              <a:tblPr/>
              <a:tblGrid>
                <a:gridCol w="1383505">
                  <a:extLst>
                    <a:ext uri="{9D8B030D-6E8A-4147-A177-3AD203B41FA5}">
                      <a16:colId xmlns="" xmlns:a16="http://schemas.microsoft.com/office/drawing/2014/main" val="619306353"/>
                    </a:ext>
                  </a:extLst>
                </a:gridCol>
                <a:gridCol w="1094746">
                  <a:extLst>
                    <a:ext uri="{9D8B030D-6E8A-4147-A177-3AD203B41FA5}">
                      <a16:colId xmlns="" xmlns:a16="http://schemas.microsoft.com/office/drawing/2014/main" val="542035171"/>
                    </a:ext>
                  </a:extLst>
                </a:gridCol>
                <a:gridCol w="1015416">
                  <a:extLst>
                    <a:ext uri="{9D8B030D-6E8A-4147-A177-3AD203B41FA5}">
                      <a16:colId xmlns="" xmlns:a16="http://schemas.microsoft.com/office/drawing/2014/main" val="401454221"/>
                    </a:ext>
                  </a:extLst>
                </a:gridCol>
                <a:gridCol w="1002724">
                  <a:extLst>
                    <a:ext uri="{9D8B030D-6E8A-4147-A177-3AD203B41FA5}">
                      <a16:colId xmlns="" xmlns:a16="http://schemas.microsoft.com/office/drawing/2014/main" val="1835033463"/>
                    </a:ext>
                  </a:extLst>
                </a:gridCol>
                <a:gridCol w="1028109">
                  <a:extLst>
                    <a:ext uri="{9D8B030D-6E8A-4147-A177-3AD203B41FA5}">
                      <a16:colId xmlns="" xmlns:a16="http://schemas.microsoft.com/office/drawing/2014/main" val="2146398807"/>
                    </a:ext>
                  </a:extLst>
                </a:gridCol>
              </a:tblGrid>
              <a:tr h="40957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Candidatos Inhabilitados por Corporación Respecto a los Inscritos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260938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Corporación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Candidatos Inhabilitados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Candidatos Inhabilitados 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 Inhabilitados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Diferencia inhabilitados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7967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Gobernador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286984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Asamblea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-36,36%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020085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Alcaldía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117972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Concejo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729296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-86,89%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153186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363445"/>
                  </a:ext>
                </a:extLst>
              </a:tr>
            </a:tbl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="" xmlns:a16="http://schemas.microsoft.com/office/drawing/2014/main" id="{C4D9FD9C-DAE1-4FC0-8E78-D3B2D97328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3569129"/>
              </p:ext>
            </p:extLst>
          </p:nvPr>
        </p:nvGraphicFramePr>
        <p:xfrm>
          <a:off x="543018" y="1412502"/>
          <a:ext cx="5552982" cy="3451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4427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0" name="TextBox 4"/>
          <p:cNvSpPr txBox="1"/>
          <p:nvPr/>
        </p:nvSpPr>
        <p:spPr>
          <a:xfrm>
            <a:off x="401343" y="393891"/>
            <a:ext cx="790539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CO" dirty="0"/>
              <a:t>CANDIDATOS INHABILITADOS POR DEPARTAMENTO</a:t>
            </a:r>
          </a:p>
        </p:txBody>
      </p:sp>
      <p:sp>
        <p:nvSpPr>
          <p:cNvPr id="42" name="Rectangle: Rounded Corners 3">
            <a:extLst>
              <a:ext uri="{FF2B5EF4-FFF2-40B4-BE49-F238E27FC236}">
                <a16:creationId xmlns="" xmlns:a16="http://schemas.microsoft.com/office/drawing/2014/main" id="{DB6A66ED-D849-49AC-A677-E398FAEB3415}"/>
              </a:ext>
            </a:extLst>
          </p:cNvPr>
          <p:cNvSpPr/>
          <p:nvPr/>
        </p:nvSpPr>
        <p:spPr>
          <a:xfrm>
            <a:off x="386346" y="6218794"/>
            <a:ext cx="11066475" cy="107155"/>
          </a:xfrm>
          <a:prstGeom prst="roundRect">
            <a:avLst>
              <a:gd name="adj" fmla="val 50000"/>
            </a:avLst>
          </a:prstGeom>
          <a:solidFill>
            <a:srgbClr val="9C1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C71ADC99-81CB-41FE-849A-2ACBDD4519DE}"/>
              </a:ext>
            </a:extLst>
          </p:cNvPr>
          <p:cNvSpPr/>
          <p:nvPr/>
        </p:nvSpPr>
        <p:spPr>
          <a:xfrm>
            <a:off x="339199" y="6206168"/>
            <a:ext cx="11513601" cy="53990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01DFD0E5-7AEA-4585-81ED-FF307C56C3A5}"/>
              </a:ext>
            </a:extLst>
          </p:cNvPr>
          <p:cNvSpPr txBox="1"/>
          <p:nvPr/>
        </p:nvSpPr>
        <p:spPr>
          <a:xfrm>
            <a:off x="339199" y="6152953"/>
            <a:ext cx="11281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Los departamentos con mayor número de inhabilitados Antioquia con 75 candidatos, seguido de Cundinamarca con 72 y Valle con 57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666" y="47829"/>
            <a:ext cx="2597334" cy="725000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="" xmlns:a16="http://schemas.microsoft.com/office/drawing/2014/main" id="{355CD397-CDE7-44EC-884A-499FE32F5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088806"/>
              </p:ext>
            </p:extLst>
          </p:nvPr>
        </p:nvGraphicFramePr>
        <p:xfrm>
          <a:off x="9573704" y="773919"/>
          <a:ext cx="1761354" cy="5414398"/>
        </p:xfrm>
        <a:graphic>
          <a:graphicData uri="http://schemas.openxmlformats.org/drawingml/2006/table">
            <a:tbl>
              <a:tblPr/>
              <a:tblGrid>
                <a:gridCol w="1299715">
                  <a:extLst>
                    <a:ext uri="{9D8B030D-6E8A-4147-A177-3AD203B41FA5}">
                      <a16:colId xmlns="" xmlns:a16="http://schemas.microsoft.com/office/drawing/2014/main" val="3664885197"/>
                    </a:ext>
                  </a:extLst>
                </a:gridCol>
                <a:gridCol w="461639">
                  <a:extLst>
                    <a:ext uri="{9D8B030D-6E8A-4147-A177-3AD203B41FA5}">
                      <a16:colId xmlns="" xmlns:a16="http://schemas.microsoft.com/office/drawing/2014/main" val="235691875"/>
                    </a:ext>
                  </a:extLst>
                </a:gridCol>
              </a:tblGrid>
              <a:tr h="1587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62761478"/>
                  </a:ext>
                </a:extLst>
              </a:tr>
              <a:tr h="1587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08064"/>
                  </a:ext>
                </a:extLst>
              </a:tr>
              <a:tr h="1587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Arauca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40968106"/>
                  </a:ext>
                </a:extLst>
              </a:tr>
              <a:tr h="1587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495077"/>
                  </a:ext>
                </a:extLst>
              </a:tr>
              <a:tr h="1587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 D.C.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1627276"/>
                  </a:ext>
                </a:extLst>
              </a:tr>
              <a:tr h="1587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Bolívar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28639344"/>
                  </a:ext>
                </a:extLst>
              </a:tr>
              <a:tr h="1587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Boyacá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77583954"/>
                  </a:ext>
                </a:extLst>
              </a:tr>
              <a:tr h="1587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Caldas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41795625"/>
                  </a:ext>
                </a:extLst>
              </a:tr>
              <a:tr h="1587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Caquetá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27230213"/>
                  </a:ext>
                </a:extLst>
              </a:tr>
              <a:tr h="1587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Casanare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93169111"/>
                  </a:ext>
                </a:extLst>
              </a:tr>
              <a:tr h="1587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Cauca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93496179"/>
                  </a:ext>
                </a:extLst>
              </a:tr>
              <a:tr h="1587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Cesar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53775801"/>
                  </a:ext>
                </a:extLst>
              </a:tr>
              <a:tr h="1587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Chocó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13128516"/>
                  </a:ext>
                </a:extLst>
              </a:tr>
              <a:tr h="1587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Córdoba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10998370"/>
                  </a:ext>
                </a:extLst>
              </a:tr>
              <a:tr h="1587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12766591"/>
                  </a:ext>
                </a:extLst>
              </a:tr>
              <a:tr h="1587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Guaviare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198776"/>
                  </a:ext>
                </a:extLst>
              </a:tr>
              <a:tr h="1587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Huila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94237490"/>
                  </a:ext>
                </a:extLst>
              </a:tr>
              <a:tr h="1587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Guajira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8511822"/>
                  </a:ext>
                </a:extLst>
              </a:tr>
              <a:tr h="1587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04612016"/>
                  </a:ext>
                </a:extLst>
              </a:tr>
              <a:tr h="1587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07888415"/>
                  </a:ext>
                </a:extLst>
              </a:tr>
              <a:tr h="1587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97675751"/>
                  </a:ext>
                </a:extLst>
              </a:tr>
              <a:tr h="1587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De Santander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93520283"/>
                  </a:ext>
                </a:extLst>
              </a:tr>
              <a:tr h="1587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Putumayo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24798572"/>
                  </a:ext>
                </a:extLst>
              </a:tr>
              <a:tr h="1587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Quindío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77727319"/>
                  </a:ext>
                </a:extLst>
              </a:tr>
              <a:tr h="1587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Risaralda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79400138"/>
                  </a:ext>
                </a:extLst>
              </a:tr>
              <a:tr h="1587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55562698"/>
                  </a:ext>
                </a:extLst>
              </a:tr>
              <a:tr h="1587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Sucre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65511070"/>
                  </a:ext>
                </a:extLst>
              </a:tr>
              <a:tr h="1587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03045260"/>
                  </a:ext>
                </a:extLst>
              </a:tr>
              <a:tr h="1587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 Del Cauca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3280518"/>
                  </a:ext>
                </a:extLst>
              </a:tr>
              <a:tr h="1587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Vaupés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69141289"/>
                  </a:ext>
                </a:extLst>
              </a:tr>
              <a:tr h="1587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7018" marR="7018" marT="70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6034197"/>
                  </a:ext>
                </a:extLst>
              </a:tr>
            </a:tbl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="" xmlns:a16="http://schemas.microsoft.com/office/drawing/2014/main" id="{C3DA568A-7042-4A68-B223-AE195BA635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171269"/>
              </p:ext>
            </p:extLst>
          </p:nvPr>
        </p:nvGraphicFramePr>
        <p:xfrm>
          <a:off x="386345" y="1151877"/>
          <a:ext cx="8955429" cy="500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8897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0" name="TextBox 4"/>
          <p:cNvSpPr txBox="1"/>
          <p:nvPr/>
        </p:nvSpPr>
        <p:spPr>
          <a:xfrm>
            <a:off x="401343" y="393891"/>
            <a:ext cx="790539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CO" dirty="0"/>
              <a:t>CANDIDATOS INHABILITADOS POR PARTIDO POLITICO</a:t>
            </a:r>
          </a:p>
        </p:txBody>
      </p:sp>
      <p:sp>
        <p:nvSpPr>
          <p:cNvPr id="42" name="Rectangle: Rounded Corners 3">
            <a:extLst>
              <a:ext uri="{FF2B5EF4-FFF2-40B4-BE49-F238E27FC236}">
                <a16:creationId xmlns="" xmlns:a16="http://schemas.microsoft.com/office/drawing/2014/main" id="{DB6A66ED-D849-49AC-A677-E398FAEB3415}"/>
              </a:ext>
            </a:extLst>
          </p:cNvPr>
          <p:cNvSpPr/>
          <p:nvPr/>
        </p:nvSpPr>
        <p:spPr>
          <a:xfrm>
            <a:off x="386346" y="6218794"/>
            <a:ext cx="11066475" cy="107155"/>
          </a:xfrm>
          <a:prstGeom prst="roundRect">
            <a:avLst>
              <a:gd name="adj" fmla="val 50000"/>
            </a:avLst>
          </a:prstGeom>
          <a:solidFill>
            <a:srgbClr val="9C1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C71ADC99-81CB-41FE-849A-2ACBDD4519DE}"/>
              </a:ext>
            </a:extLst>
          </p:cNvPr>
          <p:cNvSpPr/>
          <p:nvPr/>
        </p:nvSpPr>
        <p:spPr>
          <a:xfrm>
            <a:off x="339199" y="6206168"/>
            <a:ext cx="11513601" cy="53990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01DFD0E5-7AEA-4585-81ED-FF307C56C3A5}"/>
              </a:ext>
            </a:extLst>
          </p:cNvPr>
          <p:cNvSpPr txBox="1"/>
          <p:nvPr/>
        </p:nvSpPr>
        <p:spPr>
          <a:xfrm>
            <a:off x="339199" y="6152953"/>
            <a:ext cx="11281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Partido Conservador Colombiano y Partido Colombia Renaciente con mayor número de candidatos inhabilitados para las alcaldías, concejos, diputados y ediles en el territorio nacional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666" y="47829"/>
            <a:ext cx="2597334" cy="725000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="" xmlns:a16="http://schemas.microsoft.com/office/drawing/2014/main" id="{884153A5-A098-42A5-A00D-0B110FF30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521410"/>
              </p:ext>
            </p:extLst>
          </p:nvPr>
        </p:nvGraphicFramePr>
        <p:xfrm>
          <a:off x="1900589" y="925367"/>
          <a:ext cx="3461761" cy="5094368"/>
        </p:xfrm>
        <a:graphic>
          <a:graphicData uri="http://schemas.openxmlformats.org/drawingml/2006/table">
            <a:tbl>
              <a:tblPr/>
              <a:tblGrid>
                <a:gridCol w="3233722">
                  <a:extLst>
                    <a:ext uri="{9D8B030D-6E8A-4147-A177-3AD203B41FA5}">
                      <a16:colId xmlns="" xmlns:a16="http://schemas.microsoft.com/office/drawing/2014/main" val="1178043715"/>
                    </a:ext>
                  </a:extLst>
                </a:gridCol>
                <a:gridCol w="228039">
                  <a:extLst>
                    <a:ext uri="{9D8B030D-6E8A-4147-A177-3AD203B41FA5}">
                      <a16:colId xmlns="" xmlns:a16="http://schemas.microsoft.com/office/drawing/2014/main" val="1641986723"/>
                    </a:ext>
                  </a:extLst>
                </a:gridCol>
              </a:tblGrid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Conservador Colombiano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29619087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Colombia Renaciente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38955543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Movimiento Autoridades Indigenas De Colombia - AICO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970777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Social De Unidad Nacional  Partido De La U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2963043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Cambio Radical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92428423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ADA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80264476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Movimiento Alternativo Indigena Y Social - MAIS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81498040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Alianza Social Independiente - ASI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85928477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Liberal Colombiano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943942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De Reivindicación Étnica "PRE"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06343430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Colombia Justa Libres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5224246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Alianza Verde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4253408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 Humana - Unión Patriótica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62114520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Centro Democratico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596285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Conservador - Partido Politico MIRA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55350440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Fuerza Alternativa Revolucionaria Del Comun - FARC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5437962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Polo Democratico Alternativo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01696744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"Liga" Liga De Gobernantes Anticorrupcion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7878946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Construyendo Confianza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33442474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Lerida Avanza Firme Con Garcia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40884986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Politico Mira Y G.S.C. Colombia Justa Libres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64588978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Alternativa Democratica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03868932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Barrancabermeja Libre Humana Y En Paz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83299587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Buenas Acciones... Grandes Resultados Unidos Si Avanzamos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08193648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Calima En Buenas Manos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1819157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Chia, Alianza De Todos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6170650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Coalicion Alternativa Cartagena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46527616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Coalicion Por La Paz Y La Democracia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00833206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Codazzi Honesto-Bueno-Responsable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45259138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 Humana 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47715982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 Humana Fontibón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976308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Comprometidos Con La Esperanza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66302249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="" xmlns:a16="http://schemas.microsoft.com/office/drawing/2014/main" id="{6CFA562E-7261-40D3-9CD0-6485A6622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472034"/>
              </p:ext>
            </p:extLst>
          </p:nvPr>
        </p:nvGraphicFramePr>
        <p:xfrm>
          <a:off x="6390386" y="924719"/>
          <a:ext cx="4151901" cy="5246768"/>
        </p:xfrm>
        <a:graphic>
          <a:graphicData uri="http://schemas.openxmlformats.org/drawingml/2006/table">
            <a:tbl>
              <a:tblPr/>
              <a:tblGrid>
                <a:gridCol w="3608281">
                  <a:extLst>
                    <a:ext uri="{9D8B030D-6E8A-4147-A177-3AD203B41FA5}">
                      <a16:colId xmlns="" xmlns:a16="http://schemas.microsoft.com/office/drawing/2014/main" val="36633247"/>
                    </a:ext>
                  </a:extLst>
                </a:gridCol>
                <a:gridCol w="543620">
                  <a:extLst>
                    <a:ext uri="{9D8B030D-6E8A-4147-A177-3AD203B41FA5}">
                      <a16:colId xmlns="" xmlns:a16="http://schemas.microsoft.com/office/drawing/2014/main" val="2249873015"/>
                    </a:ext>
                  </a:extLst>
                </a:gridCol>
              </a:tblGrid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Comunales Presente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024822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Convergencia Alternativa Por Sucre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9804517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Cotense De Corazon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30983562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Duitama Florece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76693040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Cerrito Humano Convergencia 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5284451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Futuro Lo Ponemos Juntos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86165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Firmes Con El Zulia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8152903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 Coalicion Por Florida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71584960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Hagamos Equipo X Mesetas 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8472678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Itagui Somos Todos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84129320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Juntos Por Ibague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3565201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Juntos Por Marsella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91162946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Latimos Movimiento Cavico Por Tunja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58680766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Liga De Gobernantes Anticorrupcion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7788170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Movimiento 100% Venadista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24482970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Movimiento Alternativa Democratica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766194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Movimiento Ciudadania Participativa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4324826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Movimiento De Renovacion Liberal Frontino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6812868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Movimiento De Unidad Social Y Democratico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7701932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Movimiento Politico Villanueva Mia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6914599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Movimiento Por La Unidad De San Rafael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9718640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Nueva Ciudadania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65158394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Ocaña Solidaria Y En Paz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33208112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Pa' Lante Orocue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5950886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Politico Mira Y Partido Centro DemocrãTico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8453365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PolítTico MIRA Y Movimiento De Autoridades Indigenas De Colombia - AICO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88337806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Pasion Por Guarne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33194382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Siempre Por Suarez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25431132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Somos Envigado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1750480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Todos Por El Cambio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61392804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Union Afrocolombiano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0679313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2726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655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0" name="TextBox 4"/>
          <p:cNvSpPr txBox="1"/>
          <p:nvPr/>
        </p:nvSpPr>
        <p:spPr>
          <a:xfrm>
            <a:off x="401343" y="393891"/>
            <a:ext cx="790539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CO" dirty="0"/>
              <a:t>CANDIDATOS INHABILITADOS POR PARTIDO POLÍTICO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666" y="47829"/>
            <a:ext cx="2597334" cy="725000"/>
          </a:xfrm>
          <a:prstGeom prst="rect">
            <a:avLst/>
          </a:prstGeom>
        </p:spPr>
      </p:pic>
      <p:sp>
        <p:nvSpPr>
          <p:cNvPr id="13" name="Rectangle: Rounded Corners 3">
            <a:extLst>
              <a:ext uri="{FF2B5EF4-FFF2-40B4-BE49-F238E27FC236}">
                <a16:creationId xmlns="" xmlns:a16="http://schemas.microsoft.com/office/drawing/2014/main" id="{F5DB9908-3A92-4983-A725-1AD7292055D3}"/>
              </a:ext>
            </a:extLst>
          </p:cNvPr>
          <p:cNvSpPr/>
          <p:nvPr/>
        </p:nvSpPr>
        <p:spPr>
          <a:xfrm>
            <a:off x="386346" y="6218794"/>
            <a:ext cx="11066475" cy="107155"/>
          </a:xfrm>
          <a:prstGeom prst="roundRect">
            <a:avLst>
              <a:gd name="adj" fmla="val 50000"/>
            </a:avLst>
          </a:prstGeom>
          <a:solidFill>
            <a:srgbClr val="9C1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C812EC0F-6AEE-4CE1-9AA6-D39D663069F9}"/>
              </a:ext>
            </a:extLst>
          </p:cNvPr>
          <p:cNvSpPr/>
          <p:nvPr/>
        </p:nvSpPr>
        <p:spPr>
          <a:xfrm>
            <a:off x="339199" y="6206168"/>
            <a:ext cx="11513601" cy="53990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56B25687-3D05-4F48-8AEE-0F6DFDD66B92}"/>
              </a:ext>
            </a:extLst>
          </p:cNvPr>
          <p:cNvSpPr txBox="1"/>
          <p:nvPr/>
        </p:nvSpPr>
        <p:spPr>
          <a:xfrm>
            <a:off x="339199" y="6152953"/>
            <a:ext cx="11281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Partido Conservador Colombiano y Partido Colombia Renaciente con mayor número de candidatos inhabilitados para las alcaldías, concejos, diputados y ediles en el territorio nacional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="" xmlns:a16="http://schemas.microsoft.com/office/drawing/2014/main" id="{0DC78032-DD06-4D55-98A5-C223C31CFE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427282"/>
              </p:ext>
            </p:extLst>
          </p:nvPr>
        </p:nvGraphicFramePr>
        <p:xfrm>
          <a:off x="1386603" y="1069832"/>
          <a:ext cx="8698429" cy="484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315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0" name="TextBox 4"/>
          <p:cNvSpPr txBox="1"/>
          <p:nvPr/>
        </p:nvSpPr>
        <p:spPr>
          <a:xfrm>
            <a:off x="401343" y="393891"/>
            <a:ext cx="790539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CO" sz="2400" dirty="0"/>
              <a:t>CANDIDATOS INHABILITADOS POR </a:t>
            </a:r>
            <a:r>
              <a:rPr lang="es-CO" sz="2400" dirty="0" smtClean="0"/>
              <a:t>TOPO DE INHABILIDAD</a:t>
            </a:r>
            <a:endParaRPr lang="es-CO" sz="24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666" y="47829"/>
            <a:ext cx="2597334" cy="725000"/>
          </a:xfrm>
          <a:prstGeom prst="rect">
            <a:avLst/>
          </a:prstGeom>
        </p:spPr>
      </p:pic>
      <p:sp>
        <p:nvSpPr>
          <p:cNvPr id="13" name="Rectangle: Rounded Corners 3">
            <a:extLst>
              <a:ext uri="{FF2B5EF4-FFF2-40B4-BE49-F238E27FC236}">
                <a16:creationId xmlns="" xmlns:a16="http://schemas.microsoft.com/office/drawing/2014/main" id="{F5DB9908-3A92-4983-A725-1AD7292055D3}"/>
              </a:ext>
            </a:extLst>
          </p:cNvPr>
          <p:cNvSpPr/>
          <p:nvPr/>
        </p:nvSpPr>
        <p:spPr>
          <a:xfrm>
            <a:off x="386346" y="6218794"/>
            <a:ext cx="11066475" cy="107155"/>
          </a:xfrm>
          <a:prstGeom prst="roundRect">
            <a:avLst>
              <a:gd name="adj" fmla="val 50000"/>
            </a:avLst>
          </a:prstGeom>
          <a:solidFill>
            <a:srgbClr val="9C1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939" t="3565" r="3948" b="6667"/>
          <a:stretch/>
        </p:blipFill>
        <p:spPr>
          <a:xfrm>
            <a:off x="1627124" y="911047"/>
            <a:ext cx="8908610" cy="516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61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2">
      <a:majorFont>
        <a:latin typeface="Adobe Gothic Std 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13363</TotalTime>
  <Words>1761</Words>
  <Application>Microsoft Office PowerPoint</Application>
  <PresentationFormat>Panorámica</PresentationFormat>
  <Paragraphs>677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Adobe Gothic Std B</vt:lpstr>
      <vt:lpstr>Arial</vt:lpstr>
      <vt:lpstr>Calibri</vt:lpstr>
      <vt:lpstr>Roboto</vt:lpstr>
      <vt:lpstr>Times New Roman</vt:lpstr>
      <vt:lpstr>Office Theme</vt:lpstr>
      <vt:lpstr>CANDIDATOS INHABILITADOS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Fauzy Lukman</dc:creator>
  <cp:lastModifiedBy>Cindy Tatiana Moreno Ramirez</cp:lastModifiedBy>
  <cp:revision>746</cp:revision>
  <cp:lastPrinted>2019-08-13T17:30:41Z</cp:lastPrinted>
  <dcterms:created xsi:type="dcterms:W3CDTF">2017-06-08T09:33:15Z</dcterms:created>
  <dcterms:modified xsi:type="dcterms:W3CDTF">2019-08-13T17:39:27Z</dcterms:modified>
</cp:coreProperties>
</file>